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4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61986-E37F-41E7-B5C6-E5709019B9A9}" type="datetimeFigureOut">
              <a:rPr lang="en-US" smtClean="0"/>
              <a:t>4/17/2025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C6033-7CA6-4832-A345-2DE33D6D78A2}" type="slidenum">
              <a:rPr lang="en-US" smtClean="0"/>
              <a:t>‹#›</a:t>
            </a:fld>
            <a:endParaRPr lang="en-US"/>
          </a:p>
        </p:txBody>
      </p:sp>
    </p:spTree>
    <p:extLst>
      <p:ext uri="{BB962C8B-B14F-4D97-AF65-F5344CB8AC3E}">
        <p14:creationId xmlns:p14="http://schemas.microsoft.com/office/powerpoint/2010/main" val="343357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sure we were knowledgeable enough about Exo-Plex some warm ups were given, we used the Sun’s proportions of Fe, Mg, and Si</a:t>
            </a:r>
          </a:p>
          <a:p>
            <a:endParaRPr lang="en-US" dirty="0"/>
          </a:p>
        </p:txBody>
      </p:sp>
      <p:sp>
        <p:nvSpPr>
          <p:cNvPr id="4" name="Slide Number Placeholder 3"/>
          <p:cNvSpPr>
            <a:spLocks noGrp="1"/>
          </p:cNvSpPr>
          <p:nvPr>
            <p:ph type="sldNum" sz="quarter" idx="5"/>
          </p:nvPr>
        </p:nvSpPr>
        <p:spPr/>
        <p:txBody>
          <a:bodyPr/>
          <a:lstStyle/>
          <a:p>
            <a:fld id="{7F5C6033-7CA6-4832-A345-2DE33D6D78A2}" type="slidenum">
              <a:rPr lang="en-US" smtClean="0"/>
              <a:t>4</a:t>
            </a:fld>
            <a:endParaRPr lang="en-US"/>
          </a:p>
        </p:txBody>
      </p:sp>
    </p:spTree>
    <p:extLst>
      <p:ext uri="{BB962C8B-B14F-4D97-AF65-F5344CB8AC3E}">
        <p14:creationId xmlns:p14="http://schemas.microsoft.com/office/powerpoint/2010/main" val="2170666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30600" y="1601467"/>
            <a:ext cx="6236800" cy="27368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6400" b="1">
                <a:solidFill>
                  <a:schemeClr val="lt1"/>
                </a:solidFill>
                <a:latin typeface="Dosis"/>
                <a:ea typeface="Dosis"/>
                <a:cs typeface="Dosis"/>
                <a:sym typeface="Dosi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1330600" y="4525767"/>
            <a:ext cx="6236800" cy="73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133">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pic>
        <p:nvPicPr>
          <p:cNvPr id="11" name="Google Shape;11;p2"/>
          <p:cNvPicPr preferRelativeResize="0"/>
          <p:nvPr/>
        </p:nvPicPr>
        <p:blipFill>
          <a:blip r:embed="rId3">
            <a:alphaModFix/>
          </a:blip>
          <a:stretch>
            <a:fillRect/>
          </a:stretch>
        </p:blipFill>
        <p:spPr>
          <a:xfrm>
            <a:off x="6342301" y="5256567"/>
            <a:ext cx="5907367" cy="1854200"/>
          </a:xfrm>
          <a:prstGeom prst="rect">
            <a:avLst/>
          </a:prstGeom>
          <a:noFill/>
          <a:ln>
            <a:noFill/>
          </a:ln>
        </p:spPr>
      </p:pic>
      <p:pic>
        <p:nvPicPr>
          <p:cNvPr id="12" name="Google Shape;12;p2"/>
          <p:cNvPicPr preferRelativeResize="0"/>
          <p:nvPr/>
        </p:nvPicPr>
        <p:blipFill>
          <a:blip r:embed="rId4">
            <a:alphaModFix/>
          </a:blip>
          <a:stretch>
            <a:fillRect/>
          </a:stretch>
        </p:blipFill>
        <p:spPr>
          <a:xfrm>
            <a:off x="10157568" y="1295101"/>
            <a:ext cx="4090600" cy="3671800"/>
          </a:xfrm>
          <a:prstGeom prst="rect">
            <a:avLst/>
          </a:prstGeom>
          <a:noFill/>
          <a:ln>
            <a:noFill/>
          </a:ln>
        </p:spPr>
      </p:pic>
      <p:pic>
        <p:nvPicPr>
          <p:cNvPr id="13" name="Google Shape;13;p2"/>
          <p:cNvPicPr preferRelativeResize="0"/>
          <p:nvPr/>
        </p:nvPicPr>
        <p:blipFill>
          <a:blip r:embed="rId5">
            <a:alphaModFix/>
          </a:blip>
          <a:stretch>
            <a:fillRect/>
          </a:stretch>
        </p:blipFill>
        <p:spPr>
          <a:xfrm>
            <a:off x="8586533" y="-241333"/>
            <a:ext cx="1845267" cy="1536433"/>
          </a:xfrm>
          <a:prstGeom prst="rect">
            <a:avLst/>
          </a:prstGeom>
          <a:noFill/>
          <a:ln>
            <a:noFill/>
          </a:ln>
        </p:spPr>
      </p:pic>
    </p:spTree>
    <p:extLst>
      <p:ext uri="{BB962C8B-B14F-4D97-AF65-F5344CB8AC3E}">
        <p14:creationId xmlns:p14="http://schemas.microsoft.com/office/powerpoint/2010/main" val="391245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220747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6"/>
        <p:cNvGrpSpPr/>
        <p:nvPr/>
      </p:nvGrpSpPr>
      <p:grpSpPr>
        <a:xfrm>
          <a:off x="0" y="0"/>
          <a:ext cx="0" cy="0"/>
          <a:chOff x="0" y="0"/>
          <a:chExt cx="0" cy="0"/>
        </a:xfrm>
      </p:grpSpPr>
    </p:spTree>
    <p:extLst>
      <p:ext uri="{BB962C8B-B14F-4D97-AF65-F5344CB8AC3E}">
        <p14:creationId xmlns:p14="http://schemas.microsoft.com/office/powerpoint/2010/main" val="3238568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369900" y="3617000"/>
            <a:ext cx="6136000" cy="7844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algn="ctr"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algn="ctr"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algn="ctr"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algn="ctr"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algn="ctr"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algn="ctr"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algn="ctr"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16" name="Google Shape;16;p3"/>
          <p:cNvSpPr txBox="1">
            <a:spLocks noGrp="1"/>
          </p:cNvSpPr>
          <p:nvPr>
            <p:ph type="subTitle" idx="1"/>
          </p:nvPr>
        </p:nvSpPr>
        <p:spPr>
          <a:xfrm>
            <a:off x="3370100" y="4561167"/>
            <a:ext cx="6136000" cy="4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133">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17" name="Google Shape;17;p3"/>
          <p:cNvSpPr txBox="1">
            <a:spLocks noGrp="1"/>
          </p:cNvSpPr>
          <p:nvPr>
            <p:ph type="title" idx="2" hasCustomPrompt="1"/>
          </p:nvPr>
        </p:nvSpPr>
        <p:spPr>
          <a:xfrm>
            <a:off x="3370100" y="1813233"/>
            <a:ext cx="1818800" cy="16440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7200"/>
              <a:buNone/>
              <a:defRPr sz="12800">
                <a:solidFill>
                  <a:schemeClr val="dk2"/>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Tree>
    <p:extLst>
      <p:ext uri="{BB962C8B-B14F-4D97-AF65-F5344CB8AC3E}">
        <p14:creationId xmlns:p14="http://schemas.microsoft.com/office/powerpoint/2010/main" val="27932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6133" y="2277467"/>
            <a:ext cx="8181200" cy="38144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Clr>
                <a:schemeClr val="lt1"/>
              </a:buClr>
              <a:buSzPts val="1200"/>
              <a:buChar char="●"/>
              <a:defRPr sz="1600">
                <a:solidFill>
                  <a:schemeClr val="lt1"/>
                </a:solidFill>
              </a:defRPr>
            </a:lvl1pPr>
            <a:lvl2pPr marL="1219170" lvl="1" indent="-423323">
              <a:spcBef>
                <a:spcPts val="0"/>
              </a:spcBef>
              <a:spcAft>
                <a:spcPts val="0"/>
              </a:spcAft>
              <a:buClr>
                <a:schemeClr val="lt1"/>
              </a:buClr>
              <a:buSzPts val="1400"/>
              <a:buChar char="○"/>
              <a:defRPr sz="1600">
                <a:solidFill>
                  <a:schemeClr val="lt1"/>
                </a:solidFill>
              </a:defRPr>
            </a:lvl2pPr>
            <a:lvl3pPr marL="1828754" lvl="2" indent="-423323">
              <a:spcBef>
                <a:spcPts val="0"/>
              </a:spcBef>
              <a:spcAft>
                <a:spcPts val="0"/>
              </a:spcAft>
              <a:buClr>
                <a:schemeClr val="lt1"/>
              </a:buClr>
              <a:buSzPts val="1400"/>
              <a:buChar char="■"/>
              <a:defRPr>
                <a:solidFill>
                  <a:schemeClr val="lt1"/>
                </a:solidFill>
              </a:defRPr>
            </a:lvl3pPr>
            <a:lvl4pPr marL="2438339" lvl="3" indent="-423323">
              <a:spcBef>
                <a:spcPts val="0"/>
              </a:spcBef>
              <a:spcAft>
                <a:spcPts val="0"/>
              </a:spcAft>
              <a:buClr>
                <a:schemeClr val="lt1"/>
              </a:buClr>
              <a:buSzPts val="1400"/>
              <a:buChar char="●"/>
              <a:defRPr>
                <a:solidFill>
                  <a:schemeClr val="lt1"/>
                </a:solidFill>
              </a:defRPr>
            </a:lvl4pPr>
            <a:lvl5pPr marL="3047924" lvl="4" indent="-423323">
              <a:spcBef>
                <a:spcPts val="0"/>
              </a:spcBef>
              <a:spcAft>
                <a:spcPts val="0"/>
              </a:spcAft>
              <a:buClr>
                <a:schemeClr val="lt1"/>
              </a:buClr>
              <a:buSzPts val="1400"/>
              <a:buChar char="○"/>
              <a:defRPr>
                <a:solidFill>
                  <a:schemeClr val="lt1"/>
                </a:solidFill>
              </a:defRPr>
            </a:lvl5pPr>
            <a:lvl6pPr marL="3657509" lvl="5" indent="-423323">
              <a:spcBef>
                <a:spcPts val="0"/>
              </a:spcBef>
              <a:spcAft>
                <a:spcPts val="0"/>
              </a:spcAft>
              <a:buClr>
                <a:schemeClr val="lt1"/>
              </a:buClr>
              <a:buSzPts val="1400"/>
              <a:buChar char="■"/>
              <a:defRPr>
                <a:solidFill>
                  <a:schemeClr val="lt1"/>
                </a:solidFill>
              </a:defRPr>
            </a:lvl6pPr>
            <a:lvl7pPr marL="4267093" lvl="6" indent="-423323">
              <a:spcBef>
                <a:spcPts val="0"/>
              </a:spcBef>
              <a:spcAft>
                <a:spcPts val="0"/>
              </a:spcAft>
              <a:buClr>
                <a:schemeClr val="lt1"/>
              </a:buClr>
              <a:buSzPts val="1400"/>
              <a:buChar char="●"/>
              <a:defRPr>
                <a:solidFill>
                  <a:schemeClr val="lt1"/>
                </a:solidFill>
              </a:defRPr>
            </a:lvl7pPr>
            <a:lvl8pPr marL="4876678" lvl="7" indent="-423323">
              <a:spcBef>
                <a:spcPts val="0"/>
              </a:spcBef>
              <a:spcAft>
                <a:spcPts val="0"/>
              </a:spcAft>
              <a:buClr>
                <a:schemeClr val="lt1"/>
              </a:buClr>
              <a:buSzPts val="1400"/>
              <a:buChar char="○"/>
              <a:defRPr>
                <a:solidFill>
                  <a:schemeClr val="lt1"/>
                </a:solidFill>
              </a:defRPr>
            </a:lvl8pPr>
            <a:lvl9pPr marL="5486263" lvl="8" indent="-423323">
              <a:spcBef>
                <a:spcPts val="0"/>
              </a:spcBef>
              <a:spcAft>
                <a:spcPts val="0"/>
              </a:spcAft>
              <a:buClr>
                <a:schemeClr val="lt1"/>
              </a:buClr>
              <a:buSzPts val="1400"/>
              <a:buChar char="■"/>
              <a:defRPr>
                <a:solidFill>
                  <a:schemeClr val="lt1"/>
                </a:solidFill>
              </a:defRPr>
            </a:lvl9pPr>
          </a:lstStyle>
          <a:p>
            <a:pPr lvl="0"/>
            <a:r>
              <a:rPr lang="en-US"/>
              <a:t>Click to edit Master text styles</a:t>
            </a:r>
          </a:p>
        </p:txBody>
      </p:sp>
      <p:sp>
        <p:nvSpPr>
          <p:cNvPr id="20" name="Google Shape;20;p4"/>
          <p:cNvSpPr txBox="1">
            <a:spLocks noGrp="1"/>
          </p:cNvSpPr>
          <p:nvPr>
            <p:ph type="title"/>
          </p:nvPr>
        </p:nvSpPr>
        <p:spPr>
          <a:xfrm>
            <a:off x="956133" y="593367"/>
            <a:ext cx="8181200" cy="1479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pic>
        <p:nvPicPr>
          <p:cNvPr id="21" name="Google Shape;21;p4"/>
          <p:cNvPicPr preferRelativeResize="0"/>
          <p:nvPr/>
        </p:nvPicPr>
        <p:blipFill>
          <a:blip r:embed="rId3">
            <a:alphaModFix/>
          </a:blip>
          <a:stretch>
            <a:fillRect/>
          </a:stretch>
        </p:blipFill>
        <p:spPr>
          <a:xfrm rot="10800000">
            <a:off x="9306167" y="3621018"/>
            <a:ext cx="2707700" cy="2254500"/>
          </a:xfrm>
          <a:prstGeom prst="rect">
            <a:avLst/>
          </a:prstGeom>
          <a:noFill/>
          <a:ln>
            <a:noFill/>
          </a:ln>
        </p:spPr>
      </p:pic>
    </p:spTree>
    <p:extLst>
      <p:ext uri="{BB962C8B-B14F-4D97-AF65-F5344CB8AC3E}">
        <p14:creationId xmlns:p14="http://schemas.microsoft.com/office/powerpoint/2010/main" val="3161631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956133" y="593367"/>
            <a:ext cx="5416800" cy="763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24" name="Google Shape;24;p5"/>
          <p:cNvSpPr txBox="1">
            <a:spLocks noGrp="1"/>
          </p:cNvSpPr>
          <p:nvPr>
            <p:ph type="subTitle" idx="1"/>
          </p:nvPr>
        </p:nvSpPr>
        <p:spPr>
          <a:xfrm>
            <a:off x="2046333" y="3877967"/>
            <a:ext cx="2950400" cy="5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667"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9pPr>
          </a:lstStyle>
          <a:p>
            <a:r>
              <a:rPr lang="en-US"/>
              <a:t>Click to edit Master subtitle style</a:t>
            </a:r>
            <a:endParaRPr/>
          </a:p>
        </p:txBody>
      </p:sp>
      <p:sp>
        <p:nvSpPr>
          <p:cNvPr id="25" name="Google Shape;25;p5"/>
          <p:cNvSpPr txBox="1">
            <a:spLocks noGrp="1"/>
          </p:cNvSpPr>
          <p:nvPr>
            <p:ph type="subTitle" idx="2"/>
          </p:nvPr>
        </p:nvSpPr>
        <p:spPr>
          <a:xfrm>
            <a:off x="2046333" y="4429599"/>
            <a:ext cx="2950400" cy="12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6" name="Google Shape;26;p5"/>
          <p:cNvSpPr txBox="1">
            <a:spLocks noGrp="1"/>
          </p:cNvSpPr>
          <p:nvPr>
            <p:ph type="subTitle" idx="3"/>
          </p:nvPr>
        </p:nvSpPr>
        <p:spPr>
          <a:xfrm>
            <a:off x="7195300" y="3877967"/>
            <a:ext cx="2950400" cy="55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2200"/>
              <a:buFont typeface="Dosis"/>
              <a:buNone/>
              <a:defRPr sz="2667" b="1">
                <a:solidFill>
                  <a:schemeClr val="lt1"/>
                </a:solidFill>
                <a:latin typeface="Dosis"/>
                <a:ea typeface="Dosis"/>
                <a:cs typeface="Dosis"/>
                <a:sym typeface="Dosis"/>
              </a:defRPr>
            </a:lvl1pPr>
            <a:lvl2pPr lvl="1"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2pPr>
            <a:lvl3pPr lvl="2"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3pPr>
            <a:lvl4pPr lvl="3"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4pPr>
            <a:lvl5pPr lvl="4"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5pPr>
            <a:lvl6pPr lvl="5"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6pPr>
            <a:lvl7pPr lvl="6"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7pPr>
            <a:lvl8pPr lvl="7"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8pPr>
            <a:lvl9pPr lvl="8" algn="ctr" rtl="0">
              <a:lnSpc>
                <a:spcPct val="100000"/>
              </a:lnSpc>
              <a:spcBef>
                <a:spcPts val="0"/>
              </a:spcBef>
              <a:spcAft>
                <a:spcPts val="0"/>
              </a:spcAft>
              <a:buClr>
                <a:schemeClr val="lt1"/>
              </a:buClr>
              <a:buSzPts val="2200"/>
              <a:buFont typeface="Dosis"/>
              <a:buNone/>
              <a:defRPr sz="2933" b="1">
                <a:solidFill>
                  <a:schemeClr val="lt1"/>
                </a:solidFill>
                <a:latin typeface="Dosis"/>
                <a:ea typeface="Dosis"/>
                <a:cs typeface="Dosis"/>
                <a:sym typeface="Dosis"/>
              </a:defRPr>
            </a:lvl9pPr>
          </a:lstStyle>
          <a:p>
            <a:r>
              <a:rPr lang="en-US"/>
              <a:t>Click to edit Master subtitle style</a:t>
            </a:r>
            <a:endParaRPr/>
          </a:p>
        </p:txBody>
      </p:sp>
      <p:sp>
        <p:nvSpPr>
          <p:cNvPr id="27" name="Google Shape;27;p5"/>
          <p:cNvSpPr txBox="1">
            <a:spLocks noGrp="1"/>
          </p:cNvSpPr>
          <p:nvPr>
            <p:ph type="subTitle" idx="4"/>
          </p:nvPr>
        </p:nvSpPr>
        <p:spPr>
          <a:xfrm>
            <a:off x="7195300" y="4429599"/>
            <a:ext cx="2950400" cy="12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pic>
        <p:nvPicPr>
          <p:cNvPr id="28" name="Google Shape;28;p5"/>
          <p:cNvPicPr preferRelativeResize="0"/>
          <p:nvPr/>
        </p:nvPicPr>
        <p:blipFill>
          <a:blip r:embed="rId3">
            <a:alphaModFix/>
          </a:blip>
          <a:stretch>
            <a:fillRect/>
          </a:stretch>
        </p:blipFill>
        <p:spPr>
          <a:xfrm rot="10800000" flipH="1">
            <a:off x="6851367" y="1"/>
            <a:ext cx="5363099" cy="1683367"/>
          </a:xfrm>
          <a:prstGeom prst="rect">
            <a:avLst/>
          </a:prstGeom>
          <a:noFill/>
          <a:ln>
            <a:noFill/>
          </a:ln>
        </p:spPr>
      </p:pic>
    </p:spTree>
    <p:extLst>
      <p:ext uri="{BB962C8B-B14F-4D97-AF65-F5344CB8AC3E}">
        <p14:creationId xmlns:p14="http://schemas.microsoft.com/office/powerpoint/2010/main" val="278245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956133" y="593367"/>
            <a:ext cx="10284800" cy="763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algn="l"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Tree>
    <p:extLst>
      <p:ext uri="{BB962C8B-B14F-4D97-AF65-F5344CB8AC3E}">
        <p14:creationId xmlns:p14="http://schemas.microsoft.com/office/powerpoint/2010/main" val="76470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1411817" y="1672933"/>
            <a:ext cx="5176000" cy="15284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33" name="Google Shape;33;p7"/>
          <p:cNvSpPr txBox="1">
            <a:spLocks noGrp="1"/>
          </p:cNvSpPr>
          <p:nvPr>
            <p:ph type="subTitle" idx="1"/>
          </p:nvPr>
        </p:nvSpPr>
        <p:spPr>
          <a:xfrm>
            <a:off x="1411833" y="3524667"/>
            <a:ext cx="5176000" cy="15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pic>
        <p:nvPicPr>
          <p:cNvPr id="34" name="Google Shape;34;p7"/>
          <p:cNvPicPr preferRelativeResize="0"/>
          <p:nvPr/>
        </p:nvPicPr>
        <p:blipFill>
          <a:blip r:embed="rId3">
            <a:alphaModFix/>
          </a:blip>
          <a:stretch>
            <a:fillRect/>
          </a:stretch>
        </p:blipFill>
        <p:spPr>
          <a:xfrm>
            <a:off x="-812833" y="4776667"/>
            <a:ext cx="3345833" cy="3003267"/>
          </a:xfrm>
          <a:prstGeom prst="rect">
            <a:avLst/>
          </a:prstGeom>
          <a:noFill/>
          <a:ln>
            <a:noFill/>
          </a:ln>
        </p:spPr>
      </p:pic>
      <p:pic>
        <p:nvPicPr>
          <p:cNvPr id="35" name="Google Shape;35;p7"/>
          <p:cNvPicPr preferRelativeResize="0"/>
          <p:nvPr/>
        </p:nvPicPr>
        <p:blipFill>
          <a:blip r:embed="rId4">
            <a:alphaModFix/>
          </a:blip>
          <a:stretch>
            <a:fillRect/>
          </a:stretch>
        </p:blipFill>
        <p:spPr>
          <a:xfrm>
            <a:off x="8603467" y="5269301"/>
            <a:ext cx="1694144" cy="1410567"/>
          </a:xfrm>
          <a:prstGeom prst="rect">
            <a:avLst/>
          </a:prstGeom>
          <a:noFill/>
          <a:ln>
            <a:noFill/>
          </a:ln>
        </p:spPr>
      </p:pic>
      <p:pic>
        <p:nvPicPr>
          <p:cNvPr id="36" name="Google Shape;36;p7"/>
          <p:cNvPicPr preferRelativeResize="0"/>
          <p:nvPr/>
        </p:nvPicPr>
        <p:blipFill>
          <a:blip r:embed="rId5">
            <a:alphaModFix/>
          </a:blip>
          <a:stretch>
            <a:fillRect/>
          </a:stretch>
        </p:blipFill>
        <p:spPr>
          <a:xfrm>
            <a:off x="2114701" y="-1199200"/>
            <a:ext cx="2839567" cy="2548800"/>
          </a:xfrm>
          <a:prstGeom prst="rect">
            <a:avLst/>
          </a:prstGeom>
          <a:noFill/>
          <a:ln>
            <a:noFill/>
          </a:ln>
        </p:spPr>
      </p:pic>
    </p:spTree>
    <p:extLst>
      <p:ext uri="{BB962C8B-B14F-4D97-AF65-F5344CB8AC3E}">
        <p14:creationId xmlns:p14="http://schemas.microsoft.com/office/powerpoint/2010/main" val="629747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5660667" y="1351376"/>
            <a:ext cx="5575200" cy="855600"/>
          </a:xfrm>
          <a:prstGeom prst="rect">
            <a:avLst/>
          </a:prstGeom>
          <a:no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lvl1pPr marL="0" marR="0" lvl="0" indent="-304792"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a:r>
              <a:rPr lang="en-US"/>
              <a:t>Click to edit Master title style</a:t>
            </a:r>
            <a:endParaRPr/>
          </a:p>
        </p:txBody>
      </p:sp>
      <p:sp>
        <p:nvSpPr>
          <p:cNvPr id="45" name="Google Shape;45;p9"/>
          <p:cNvSpPr txBox="1">
            <a:spLocks noGrp="1"/>
          </p:cNvSpPr>
          <p:nvPr>
            <p:ph type="subTitle" idx="1"/>
          </p:nvPr>
        </p:nvSpPr>
        <p:spPr>
          <a:xfrm>
            <a:off x="5660667" y="2449424"/>
            <a:ext cx="5575200" cy="30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sz="1867">
                <a:solidFill>
                  <a:schemeClr val="lt1"/>
                </a:solidFill>
              </a:defRPr>
            </a:lvl1pPr>
            <a:lvl2pPr lvl="1" algn="ctr" rtl="0">
              <a:lnSpc>
                <a:spcPct val="100000"/>
              </a:lnSpc>
              <a:spcBef>
                <a:spcPts val="0"/>
              </a:spcBef>
              <a:spcAft>
                <a:spcPts val="0"/>
              </a:spcAft>
              <a:buClr>
                <a:schemeClr val="lt1"/>
              </a:buClr>
              <a:buSzPts val="1400"/>
              <a:buChar char="○"/>
              <a:defRPr>
                <a:solidFill>
                  <a:schemeClr val="lt1"/>
                </a:solidFill>
              </a:defRPr>
            </a:lvl2pPr>
            <a:lvl3pPr lvl="2" algn="ctr" rtl="0">
              <a:lnSpc>
                <a:spcPct val="100000"/>
              </a:lnSpc>
              <a:spcBef>
                <a:spcPts val="0"/>
              </a:spcBef>
              <a:spcAft>
                <a:spcPts val="0"/>
              </a:spcAft>
              <a:buClr>
                <a:schemeClr val="lt1"/>
              </a:buClr>
              <a:buSzPts val="1400"/>
              <a:buChar char="■"/>
              <a:defRPr>
                <a:solidFill>
                  <a:schemeClr val="lt1"/>
                </a:solidFill>
              </a:defRPr>
            </a:lvl3pPr>
            <a:lvl4pPr lvl="3" algn="ctr" rtl="0">
              <a:lnSpc>
                <a:spcPct val="100000"/>
              </a:lnSpc>
              <a:spcBef>
                <a:spcPts val="0"/>
              </a:spcBef>
              <a:spcAft>
                <a:spcPts val="0"/>
              </a:spcAft>
              <a:buClr>
                <a:schemeClr val="lt1"/>
              </a:buClr>
              <a:buSzPts val="1400"/>
              <a:buChar char="●"/>
              <a:defRPr>
                <a:solidFill>
                  <a:schemeClr val="lt1"/>
                </a:solidFill>
              </a:defRPr>
            </a:lvl4pPr>
            <a:lvl5pPr lvl="4" algn="ctr" rtl="0">
              <a:lnSpc>
                <a:spcPct val="100000"/>
              </a:lnSpc>
              <a:spcBef>
                <a:spcPts val="0"/>
              </a:spcBef>
              <a:spcAft>
                <a:spcPts val="0"/>
              </a:spcAft>
              <a:buClr>
                <a:schemeClr val="lt1"/>
              </a:buClr>
              <a:buSzPts val="1400"/>
              <a:buChar char="○"/>
              <a:defRPr>
                <a:solidFill>
                  <a:schemeClr val="lt1"/>
                </a:solidFill>
              </a:defRPr>
            </a:lvl5pPr>
            <a:lvl6pPr lvl="5" algn="ctr" rtl="0">
              <a:lnSpc>
                <a:spcPct val="100000"/>
              </a:lnSpc>
              <a:spcBef>
                <a:spcPts val="0"/>
              </a:spcBef>
              <a:spcAft>
                <a:spcPts val="0"/>
              </a:spcAft>
              <a:buClr>
                <a:schemeClr val="lt1"/>
              </a:buClr>
              <a:buSzPts val="1400"/>
              <a:buChar char="■"/>
              <a:defRPr>
                <a:solidFill>
                  <a:schemeClr val="lt1"/>
                </a:solidFill>
              </a:defRPr>
            </a:lvl6pPr>
            <a:lvl7pPr lvl="6" algn="ctr" rtl="0">
              <a:lnSpc>
                <a:spcPct val="100000"/>
              </a:lnSpc>
              <a:spcBef>
                <a:spcPts val="0"/>
              </a:spcBef>
              <a:spcAft>
                <a:spcPts val="0"/>
              </a:spcAft>
              <a:buClr>
                <a:schemeClr val="lt1"/>
              </a:buClr>
              <a:buSzPts val="1400"/>
              <a:buChar char="●"/>
              <a:defRPr>
                <a:solidFill>
                  <a:schemeClr val="lt1"/>
                </a:solidFill>
              </a:defRPr>
            </a:lvl7pPr>
            <a:lvl8pPr lvl="7" algn="ctr" rtl="0">
              <a:lnSpc>
                <a:spcPct val="100000"/>
              </a:lnSpc>
              <a:spcBef>
                <a:spcPts val="0"/>
              </a:spcBef>
              <a:spcAft>
                <a:spcPts val="0"/>
              </a:spcAft>
              <a:buClr>
                <a:schemeClr val="lt1"/>
              </a:buClr>
              <a:buSzPts val="1400"/>
              <a:buChar char="○"/>
              <a:defRPr>
                <a:solidFill>
                  <a:schemeClr val="lt1"/>
                </a:solidFill>
              </a:defRPr>
            </a:lvl8pPr>
            <a:lvl9pPr lvl="8" algn="ctr" rtl="0">
              <a:lnSpc>
                <a:spcPct val="100000"/>
              </a:lnSpc>
              <a:spcBef>
                <a:spcPts val="0"/>
              </a:spcBef>
              <a:spcAft>
                <a:spcPts val="0"/>
              </a:spcAft>
              <a:buClr>
                <a:schemeClr val="lt1"/>
              </a:buClr>
              <a:buSzPts val="1400"/>
              <a:buChar char="■"/>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18434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6205567" y="721433"/>
            <a:ext cx="5030400" cy="1622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marL="609585" lvl="0" indent="-304792" algn="ctr">
              <a:lnSpc>
                <a:spcPct val="100000"/>
              </a:lnSpc>
              <a:spcBef>
                <a:spcPts val="0"/>
              </a:spcBef>
              <a:spcAft>
                <a:spcPts val="0"/>
              </a:spcAft>
              <a:buClr>
                <a:schemeClr val="dk1"/>
              </a:buClr>
              <a:buSzPts val="1800"/>
              <a:buNone/>
              <a:defRPr sz="4800" b="1">
                <a:solidFill>
                  <a:schemeClr val="dk1"/>
                </a:solidFill>
                <a:latin typeface="Dosis"/>
                <a:ea typeface="Dosis"/>
                <a:cs typeface="Dosis"/>
                <a:sym typeface="Dosis"/>
              </a:defRPr>
            </a:lvl1pPr>
          </a:lstStyle>
          <a:p>
            <a:pPr lvl="0"/>
            <a:r>
              <a:rPr lang="en-US"/>
              <a:t>Click to edit Master text styles</a:t>
            </a:r>
          </a:p>
        </p:txBody>
      </p:sp>
    </p:spTree>
    <p:extLst>
      <p:ext uri="{BB962C8B-B14F-4D97-AF65-F5344CB8AC3E}">
        <p14:creationId xmlns:p14="http://schemas.microsoft.com/office/powerpoint/2010/main" val="169157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2412200" y="2319684"/>
            <a:ext cx="7367600" cy="154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9600">
                <a:solidFill>
                  <a:schemeClr val="lt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0" name="Google Shape;50;p11"/>
          <p:cNvSpPr txBox="1">
            <a:spLocks noGrp="1"/>
          </p:cNvSpPr>
          <p:nvPr>
            <p:ph type="body" idx="1"/>
          </p:nvPr>
        </p:nvSpPr>
        <p:spPr>
          <a:xfrm>
            <a:off x="2827400" y="3866717"/>
            <a:ext cx="6537200" cy="671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609585" lvl="0" indent="-457189" algn="ctr">
              <a:lnSpc>
                <a:spcPct val="100000"/>
              </a:lnSpc>
              <a:spcBef>
                <a:spcPts val="0"/>
              </a:spcBef>
              <a:spcAft>
                <a:spcPts val="0"/>
              </a:spcAft>
              <a:buSzPts val="1800"/>
              <a:buChar char="●"/>
              <a:defRPr sz="2133">
                <a:solidFill>
                  <a:schemeClr val="lt1"/>
                </a:solidFill>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pic>
        <p:nvPicPr>
          <p:cNvPr id="51" name="Google Shape;51;p11"/>
          <p:cNvPicPr preferRelativeResize="0"/>
          <p:nvPr/>
        </p:nvPicPr>
        <p:blipFill>
          <a:blip r:embed="rId3">
            <a:alphaModFix/>
          </a:blip>
          <a:stretch>
            <a:fillRect/>
          </a:stretch>
        </p:blipFill>
        <p:spPr>
          <a:xfrm>
            <a:off x="5916867" y="4874600"/>
            <a:ext cx="6318900" cy="1983400"/>
          </a:xfrm>
          <a:prstGeom prst="rect">
            <a:avLst/>
          </a:prstGeom>
          <a:noFill/>
          <a:ln>
            <a:noFill/>
          </a:ln>
        </p:spPr>
      </p:pic>
    </p:spTree>
    <p:extLst>
      <p:ext uri="{BB962C8B-B14F-4D97-AF65-F5344CB8AC3E}">
        <p14:creationId xmlns:p14="http://schemas.microsoft.com/office/powerpoint/2010/main" val="2570409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6133" y="593367"/>
            <a:ext cx="10279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1pPr>
            <a:lvl2pPr lvl="1">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2pPr>
            <a:lvl3pPr lvl="2">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3pPr>
            <a:lvl4pPr lvl="3">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4pPr>
            <a:lvl5pPr lvl="4">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5pPr>
            <a:lvl6pPr lvl="5">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6pPr>
            <a:lvl7pPr lvl="6">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7pPr>
            <a:lvl8pPr lvl="7">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8pPr>
            <a:lvl9pPr lvl="8">
              <a:spcBef>
                <a:spcPts val="0"/>
              </a:spcBef>
              <a:spcAft>
                <a:spcPts val="0"/>
              </a:spcAft>
              <a:buClr>
                <a:schemeClr val="dk1"/>
              </a:buClr>
              <a:buSzPts val="3600"/>
              <a:buFont typeface="Dosis"/>
              <a:buNone/>
              <a:defRPr sz="3600" b="1">
                <a:solidFill>
                  <a:schemeClr val="dk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956133" y="1536633"/>
            <a:ext cx="10279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45637424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5" name="Google Shape;55;p1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68239824"/>
      </p:ext>
    </p:extLst>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2EDFF-0C1F-78AD-1A47-043E0E31D28A}"/>
              </a:ext>
            </a:extLst>
          </p:cNvPr>
          <p:cNvSpPr>
            <a:spLocks noGrp="1"/>
          </p:cNvSpPr>
          <p:nvPr>
            <p:ph type="ctrTitle"/>
          </p:nvPr>
        </p:nvSpPr>
        <p:spPr>
          <a:xfrm>
            <a:off x="1330600" y="112032"/>
            <a:ext cx="6236800" cy="2736800"/>
          </a:xfrm>
        </p:spPr>
        <p:txBody>
          <a:bodyPr/>
          <a:lstStyle/>
          <a:p>
            <a:r>
              <a:rPr lang="en-US" dirty="0"/>
              <a:t>Project 4 Presentation</a:t>
            </a:r>
          </a:p>
        </p:txBody>
      </p:sp>
      <p:sp>
        <p:nvSpPr>
          <p:cNvPr id="3" name="Subtitle 2">
            <a:extLst>
              <a:ext uri="{FF2B5EF4-FFF2-40B4-BE49-F238E27FC236}">
                <a16:creationId xmlns:a16="http://schemas.microsoft.com/office/drawing/2014/main" id="{EB711B99-FB3E-D1CD-2239-7FA319AD9B57}"/>
              </a:ext>
            </a:extLst>
          </p:cNvPr>
          <p:cNvSpPr>
            <a:spLocks noGrp="1"/>
          </p:cNvSpPr>
          <p:nvPr>
            <p:ph type="subTitle" idx="1"/>
          </p:nvPr>
        </p:nvSpPr>
        <p:spPr>
          <a:xfrm>
            <a:off x="1330600" y="3177734"/>
            <a:ext cx="6236800" cy="730800"/>
          </a:xfrm>
        </p:spPr>
        <p:txBody>
          <a:bodyPr/>
          <a:lstStyle/>
          <a:p>
            <a:r>
              <a:rPr lang="en-US" dirty="0"/>
              <a:t>Ian </a:t>
            </a:r>
            <a:r>
              <a:rPr lang="en-US" dirty="0" err="1"/>
              <a:t>Luckeydoo</a:t>
            </a:r>
            <a:r>
              <a:rPr lang="en-US" dirty="0"/>
              <a:t>, Blake </a:t>
            </a:r>
            <a:r>
              <a:rPr lang="en-US" dirty="0" err="1"/>
              <a:t>Sodikoff</a:t>
            </a:r>
            <a:r>
              <a:rPr lang="en-US" dirty="0"/>
              <a:t>, Angelo O’Dorisio</a:t>
            </a:r>
          </a:p>
        </p:txBody>
      </p:sp>
      <p:pic>
        <p:nvPicPr>
          <p:cNvPr id="1026" name="Picture 2">
            <a:extLst>
              <a:ext uri="{FF2B5EF4-FFF2-40B4-BE49-F238E27FC236}">
                <a16:creationId xmlns:a16="http://schemas.microsoft.com/office/drawing/2014/main" id="{82114DF8-1045-2FC1-4C8A-40D4BA14B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6698" y="5086350"/>
            <a:ext cx="177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0455356-ABEA-91A0-5FEB-0E266E82AC2D}"/>
              </a:ext>
            </a:extLst>
          </p:cNvPr>
          <p:cNvSpPr/>
          <p:nvPr/>
        </p:nvSpPr>
        <p:spPr>
          <a:xfrm>
            <a:off x="9689939" y="4805609"/>
            <a:ext cx="2288092" cy="828966"/>
          </a:xfrm>
          <a:prstGeom prst="rect">
            <a:avLst/>
          </a:prstGeom>
          <a:noFill/>
        </p:spPr>
        <p:txBody>
          <a:bodyPr spcFirstLastPara="1" wrap="none" lIns="91440" tIns="45720" rIns="91440" bIns="45720" numCol="1">
            <a:prstTxWarp prst="textArchUp">
              <a:avLst/>
            </a:prstTxWarp>
            <a:spAutoFit/>
          </a:bodyPr>
          <a:lstStyle>
            <a:defPPr>
              <a:defRPr lang="en-US"/>
            </a:defPPr>
            <a:lvl1pPr marL="0" algn="l" defTabSz="457200" rtl="0" eaLnBrk="1" latinLnBrk="0" hangingPunct="1">
              <a:defRPr sz="1800" kern="1200">
                <a:solidFill>
                  <a:sysClr val="window" lastClr="FFFFFF"/>
                </a:solidFill>
                <a:latin typeface="Century Gothic" panose="020B0502020202020204"/>
              </a:defRPr>
            </a:lvl1pPr>
            <a:lvl2pPr marL="457200" algn="l" defTabSz="457200" rtl="0" eaLnBrk="1" latinLnBrk="0" hangingPunct="1">
              <a:defRPr sz="1800" kern="1200">
                <a:solidFill>
                  <a:sysClr val="window" lastClr="FFFFFF"/>
                </a:solidFill>
                <a:latin typeface="Century Gothic" panose="020B0502020202020204"/>
              </a:defRPr>
            </a:lvl2pPr>
            <a:lvl3pPr marL="914400" algn="l" defTabSz="457200" rtl="0" eaLnBrk="1" latinLnBrk="0" hangingPunct="1">
              <a:defRPr sz="1800" kern="1200">
                <a:solidFill>
                  <a:sysClr val="window" lastClr="FFFFFF"/>
                </a:solidFill>
                <a:latin typeface="Century Gothic" panose="020B0502020202020204"/>
              </a:defRPr>
            </a:lvl3pPr>
            <a:lvl4pPr marL="1371600" algn="l" defTabSz="457200" rtl="0" eaLnBrk="1" latinLnBrk="0" hangingPunct="1">
              <a:defRPr sz="1800" kern="1200">
                <a:solidFill>
                  <a:sysClr val="window" lastClr="FFFFFF"/>
                </a:solidFill>
                <a:latin typeface="Century Gothic" panose="020B0502020202020204"/>
              </a:defRPr>
            </a:lvl4pPr>
            <a:lvl5pPr marL="1828800" algn="l" defTabSz="457200" rtl="0" eaLnBrk="1" latinLnBrk="0" hangingPunct="1">
              <a:defRPr sz="1800" kern="1200">
                <a:solidFill>
                  <a:sysClr val="window" lastClr="FFFFFF"/>
                </a:solidFill>
                <a:latin typeface="Century Gothic" panose="020B0502020202020204"/>
              </a:defRPr>
            </a:lvl5pPr>
            <a:lvl6pPr marL="2286000" algn="l" defTabSz="457200" rtl="0" eaLnBrk="1" latinLnBrk="0" hangingPunct="1">
              <a:defRPr sz="1800" kern="1200">
                <a:solidFill>
                  <a:sysClr val="window" lastClr="FFFFFF"/>
                </a:solidFill>
                <a:latin typeface="Century Gothic" panose="020B0502020202020204"/>
              </a:defRPr>
            </a:lvl6pPr>
            <a:lvl7pPr marL="2743200" algn="l" defTabSz="457200" rtl="0" eaLnBrk="1" latinLnBrk="0" hangingPunct="1">
              <a:defRPr sz="1800" kern="1200">
                <a:solidFill>
                  <a:sysClr val="window" lastClr="FFFFFF"/>
                </a:solidFill>
                <a:latin typeface="Century Gothic" panose="020B0502020202020204"/>
              </a:defRPr>
            </a:lvl7pPr>
            <a:lvl8pPr marL="3200400" algn="l" defTabSz="457200" rtl="0" eaLnBrk="1" latinLnBrk="0" hangingPunct="1">
              <a:defRPr sz="1800" kern="1200">
                <a:solidFill>
                  <a:sysClr val="window" lastClr="FFFFFF"/>
                </a:solidFill>
                <a:latin typeface="Century Gothic" panose="020B0502020202020204"/>
              </a:defRPr>
            </a:lvl8pPr>
            <a:lvl9pPr marL="3657600" algn="l" defTabSz="457200" rtl="0" eaLnBrk="1" latinLnBrk="0" hangingPunct="1">
              <a:defRPr sz="1800" kern="1200">
                <a:solidFill>
                  <a:sysClr val="window" lastClr="FFFFFF"/>
                </a:solidFill>
                <a:latin typeface="Century Gothic" panose="020B0502020202020204"/>
              </a:defRPr>
            </a:lvl9pPr>
          </a:lstStyle>
          <a:p>
            <a:pPr algn="ctr"/>
            <a:r>
              <a:rPr lang="en-US" sz="5400" b="1" cap="none" spc="0" dirty="0">
                <a:ln w="9525">
                  <a:solidFill>
                    <a:sysClr val="windowText" lastClr="000000"/>
                  </a:solidFill>
                  <a:prstDash val="solid"/>
                </a:ln>
                <a:solidFill>
                  <a:srgbClr val="32C7A9"/>
                </a:solidFill>
                <a:effectLst>
                  <a:outerShdw blurRad="12700" dist="38100" dir="2700000" algn="tl" rotWithShape="0">
                    <a:srgbClr val="32C7A9">
                      <a:lumMod val="60000"/>
                      <a:lumOff val="40000"/>
                    </a:srgbClr>
                  </a:outerShdw>
                </a:effectLst>
              </a:rPr>
              <a:t>Blake Sodikoff</a:t>
            </a:r>
          </a:p>
        </p:txBody>
      </p:sp>
      <p:pic>
        <p:nvPicPr>
          <p:cNvPr id="1028" name="Picture 4">
            <a:extLst>
              <a:ext uri="{FF2B5EF4-FFF2-40B4-BE49-F238E27FC236}">
                <a16:creationId xmlns:a16="http://schemas.microsoft.com/office/drawing/2014/main" id="{2539831A-C78B-970F-F990-273990BC5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581" y="4521626"/>
            <a:ext cx="2381250" cy="23717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3255FF8-A2A8-D58F-A7B1-217DD5181405}"/>
              </a:ext>
            </a:extLst>
          </p:cNvPr>
          <p:cNvSpPr/>
          <p:nvPr/>
        </p:nvSpPr>
        <p:spPr>
          <a:xfrm>
            <a:off x="5170821" y="4671867"/>
            <a:ext cx="2698769" cy="828966"/>
          </a:xfrm>
          <a:prstGeom prst="rect">
            <a:avLst/>
          </a:prstGeom>
          <a:noFill/>
        </p:spPr>
        <p:txBody>
          <a:bodyPr spcFirstLastPara="1" wrap="none" lIns="91440" tIns="45720" rIns="91440" bIns="45720" numCol="1">
            <a:prstTxWarp prst="textArchUp">
              <a:avLst/>
            </a:prstTxWarp>
            <a:spAutoFit/>
          </a:bodyPr>
          <a:lstStyle>
            <a:defPPr>
              <a:defRPr lang="en-US"/>
            </a:defPPr>
            <a:lvl1pPr marL="0" algn="l" defTabSz="457200" rtl="0" eaLnBrk="1" latinLnBrk="0" hangingPunct="1">
              <a:defRPr sz="1800" kern="1200">
                <a:solidFill>
                  <a:sysClr val="window" lastClr="FFFFFF"/>
                </a:solidFill>
                <a:latin typeface="Century Gothic" panose="020B0502020202020204"/>
              </a:defRPr>
            </a:lvl1pPr>
            <a:lvl2pPr marL="457200" algn="l" defTabSz="457200" rtl="0" eaLnBrk="1" latinLnBrk="0" hangingPunct="1">
              <a:defRPr sz="1800" kern="1200">
                <a:solidFill>
                  <a:sysClr val="window" lastClr="FFFFFF"/>
                </a:solidFill>
                <a:latin typeface="Century Gothic" panose="020B0502020202020204"/>
              </a:defRPr>
            </a:lvl2pPr>
            <a:lvl3pPr marL="914400" algn="l" defTabSz="457200" rtl="0" eaLnBrk="1" latinLnBrk="0" hangingPunct="1">
              <a:defRPr sz="1800" kern="1200">
                <a:solidFill>
                  <a:sysClr val="window" lastClr="FFFFFF"/>
                </a:solidFill>
                <a:latin typeface="Century Gothic" panose="020B0502020202020204"/>
              </a:defRPr>
            </a:lvl3pPr>
            <a:lvl4pPr marL="1371600" algn="l" defTabSz="457200" rtl="0" eaLnBrk="1" latinLnBrk="0" hangingPunct="1">
              <a:defRPr sz="1800" kern="1200">
                <a:solidFill>
                  <a:sysClr val="window" lastClr="FFFFFF"/>
                </a:solidFill>
                <a:latin typeface="Century Gothic" panose="020B0502020202020204"/>
              </a:defRPr>
            </a:lvl4pPr>
            <a:lvl5pPr marL="1828800" algn="l" defTabSz="457200" rtl="0" eaLnBrk="1" latinLnBrk="0" hangingPunct="1">
              <a:defRPr sz="1800" kern="1200">
                <a:solidFill>
                  <a:sysClr val="window" lastClr="FFFFFF"/>
                </a:solidFill>
                <a:latin typeface="Century Gothic" panose="020B0502020202020204"/>
              </a:defRPr>
            </a:lvl5pPr>
            <a:lvl6pPr marL="2286000" algn="l" defTabSz="457200" rtl="0" eaLnBrk="1" latinLnBrk="0" hangingPunct="1">
              <a:defRPr sz="1800" kern="1200">
                <a:solidFill>
                  <a:sysClr val="window" lastClr="FFFFFF"/>
                </a:solidFill>
                <a:latin typeface="Century Gothic" panose="020B0502020202020204"/>
              </a:defRPr>
            </a:lvl6pPr>
            <a:lvl7pPr marL="2743200" algn="l" defTabSz="457200" rtl="0" eaLnBrk="1" latinLnBrk="0" hangingPunct="1">
              <a:defRPr sz="1800" kern="1200">
                <a:solidFill>
                  <a:sysClr val="window" lastClr="FFFFFF"/>
                </a:solidFill>
                <a:latin typeface="Century Gothic" panose="020B0502020202020204"/>
              </a:defRPr>
            </a:lvl7pPr>
            <a:lvl8pPr marL="3200400" algn="l" defTabSz="457200" rtl="0" eaLnBrk="1" latinLnBrk="0" hangingPunct="1">
              <a:defRPr sz="1800" kern="1200">
                <a:solidFill>
                  <a:sysClr val="window" lastClr="FFFFFF"/>
                </a:solidFill>
                <a:latin typeface="Century Gothic" panose="020B0502020202020204"/>
              </a:defRPr>
            </a:lvl8pPr>
            <a:lvl9pPr marL="3657600" algn="l" defTabSz="457200" rtl="0" eaLnBrk="1" latinLnBrk="0" hangingPunct="1">
              <a:defRPr sz="1800" kern="1200">
                <a:solidFill>
                  <a:sysClr val="window" lastClr="FFFFFF"/>
                </a:solidFill>
                <a:latin typeface="Century Gothic" panose="020B0502020202020204"/>
              </a:defRPr>
            </a:lvl9pPr>
          </a:lstStyle>
          <a:p>
            <a:pPr algn="ctr"/>
            <a:r>
              <a:rPr lang="en-US" sz="5400" b="1" cap="none" spc="0" dirty="0">
                <a:ln w="9525">
                  <a:solidFill>
                    <a:sysClr val="windowText" lastClr="000000"/>
                  </a:solidFill>
                  <a:prstDash val="solid"/>
                </a:ln>
                <a:solidFill>
                  <a:srgbClr val="32C7A9"/>
                </a:solidFill>
                <a:effectLst>
                  <a:outerShdw blurRad="12700" dist="38100" dir="2700000" algn="tl" rotWithShape="0">
                    <a:srgbClr val="32C7A9">
                      <a:lumMod val="60000"/>
                      <a:lumOff val="40000"/>
                    </a:srgbClr>
                  </a:outerShdw>
                </a:effectLst>
              </a:rPr>
              <a:t>Angelo O’Dorisio</a:t>
            </a:r>
          </a:p>
        </p:txBody>
      </p:sp>
      <p:sp>
        <p:nvSpPr>
          <p:cNvPr id="10" name="Rectangle 9">
            <a:extLst>
              <a:ext uri="{FF2B5EF4-FFF2-40B4-BE49-F238E27FC236}">
                <a16:creationId xmlns:a16="http://schemas.microsoft.com/office/drawing/2014/main" id="{528682A2-D41C-BB4C-FDD8-189C4F5A22CF}"/>
              </a:ext>
            </a:extLst>
          </p:cNvPr>
          <p:cNvSpPr/>
          <p:nvPr/>
        </p:nvSpPr>
        <p:spPr>
          <a:xfrm>
            <a:off x="632377" y="4592899"/>
            <a:ext cx="2839047" cy="986902"/>
          </a:xfrm>
          <a:prstGeom prst="rect">
            <a:avLst/>
          </a:prstGeom>
          <a:noFill/>
        </p:spPr>
        <p:txBody>
          <a:bodyPr spcFirstLastPara="1" wrap="none" lIns="91440" tIns="45720" rIns="91440" bIns="45720" numCol="1">
            <a:prstTxWarp prst="textArchUp">
              <a:avLst/>
            </a:prstTxWarp>
            <a:spAutoFit/>
          </a:bodyPr>
          <a:lstStyle>
            <a:defPPr>
              <a:defRPr lang="en-US"/>
            </a:defPPr>
            <a:lvl1pPr marL="0" algn="l" defTabSz="457200" rtl="0" eaLnBrk="1" latinLnBrk="0" hangingPunct="1">
              <a:defRPr sz="1800" kern="1200">
                <a:solidFill>
                  <a:sysClr val="window" lastClr="FFFFFF"/>
                </a:solidFill>
                <a:latin typeface="Century Gothic" panose="020B0502020202020204"/>
              </a:defRPr>
            </a:lvl1pPr>
            <a:lvl2pPr marL="457200" algn="l" defTabSz="457200" rtl="0" eaLnBrk="1" latinLnBrk="0" hangingPunct="1">
              <a:defRPr sz="1800" kern="1200">
                <a:solidFill>
                  <a:sysClr val="window" lastClr="FFFFFF"/>
                </a:solidFill>
                <a:latin typeface="Century Gothic" panose="020B0502020202020204"/>
              </a:defRPr>
            </a:lvl2pPr>
            <a:lvl3pPr marL="914400" algn="l" defTabSz="457200" rtl="0" eaLnBrk="1" latinLnBrk="0" hangingPunct="1">
              <a:defRPr sz="1800" kern="1200">
                <a:solidFill>
                  <a:sysClr val="window" lastClr="FFFFFF"/>
                </a:solidFill>
                <a:latin typeface="Century Gothic" panose="020B0502020202020204"/>
              </a:defRPr>
            </a:lvl3pPr>
            <a:lvl4pPr marL="1371600" algn="l" defTabSz="457200" rtl="0" eaLnBrk="1" latinLnBrk="0" hangingPunct="1">
              <a:defRPr sz="1800" kern="1200">
                <a:solidFill>
                  <a:sysClr val="window" lastClr="FFFFFF"/>
                </a:solidFill>
                <a:latin typeface="Century Gothic" panose="020B0502020202020204"/>
              </a:defRPr>
            </a:lvl4pPr>
            <a:lvl5pPr marL="1828800" algn="l" defTabSz="457200" rtl="0" eaLnBrk="1" latinLnBrk="0" hangingPunct="1">
              <a:defRPr sz="1800" kern="1200">
                <a:solidFill>
                  <a:sysClr val="window" lastClr="FFFFFF"/>
                </a:solidFill>
                <a:latin typeface="Century Gothic" panose="020B0502020202020204"/>
              </a:defRPr>
            </a:lvl5pPr>
            <a:lvl6pPr marL="2286000" algn="l" defTabSz="457200" rtl="0" eaLnBrk="1" latinLnBrk="0" hangingPunct="1">
              <a:defRPr sz="1800" kern="1200">
                <a:solidFill>
                  <a:sysClr val="window" lastClr="FFFFFF"/>
                </a:solidFill>
                <a:latin typeface="Century Gothic" panose="020B0502020202020204"/>
              </a:defRPr>
            </a:lvl6pPr>
            <a:lvl7pPr marL="2743200" algn="l" defTabSz="457200" rtl="0" eaLnBrk="1" latinLnBrk="0" hangingPunct="1">
              <a:defRPr sz="1800" kern="1200">
                <a:solidFill>
                  <a:sysClr val="window" lastClr="FFFFFF"/>
                </a:solidFill>
                <a:latin typeface="Century Gothic" panose="020B0502020202020204"/>
              </a:defRPr>
            </a:lvl7pPr>
            <a:lvl8pPr marL="3200400" algn="l" defTabSz="457200" rtl="0" eaLnBrk="1" latinLnBrk="0" hangingPunct="1">
              <a:defRPr sz="1800" kern="1200">
                <a:solidFill>
                  <a:sysClr val="window" lastClr="FFFFFF"/>
                </a:solidFill>
                <a:latin typeface="Century Gothic" panose="020B0502020202020204"/>
              </a:defRPr>
            </a:lvl8pPr>
            <a:lvl9pPr marL="3657600" algn="l" defTabSz="457200" rtl="0" eaLnBrk="1" latinLnBrk="0" hangingPunct="1">
              <a:defRPr sz="1800" kern="1200">
                <a:solidFill>
                  <a:sysClr val="window" lastClr="FFFFFF"/>
                </a:solidFill>
                <a:latin typeface="Century Gothic" panose="020B0502020202020204"/>
              </a:defRPr>
            </a:lvl9pPr>
          </a:lstStyle>
          <a:p>
            <a:pPr algn="ctr"/>
            <a:r>
              <a:rPr lang="en-US" sz="5400" b="1" cap="none" spc="0" dirty="0">
                <a:ln w="9525">
                  <a:solidFill>
                    <a:sysClr val="windowText" lastClr="000000"/>
                  </a:solidFill>
                  <a:prstDash val="solid"/>
                </a:ln>
                <a:solidFill>
                  <a:srgbClr val="32C7A9"/>
                </a:solidFill>
                <a:effectLst>
                  <a:outerShdw blurRad="12700" dist="38100" dir="2700000" algn="tl" rotWithShape="0">
                    <a:srgbClr val="32C7A9">
                      <a:lumMod val="60000"/>
                      <a:lumOff val="40000"/>
                    </a:srgbClr>
                  </a:outerShdw>
                </a:effectLst>
              </a:rPr>
              <a:t>Ian Luckeydoo</a:t>
            </a:r>
          </a:p>
        </p:txBody>
      </p:sp>
      <p:sp>
        <p:nvSpPr>
          <p:cNvPr id="12" name="TextBox 11">
            <a:extLst>
              <a:ext uri="{FF2B5EF4-FFF2-40B4-BE49-F238E27FC236}">
                <a16:creationId xmlns:a16="http://schemas.microsoft.com/office/drawing/2014/main" id="{9853AC55-D0E6-59C9-2568-27F61589D634}"/>
              </a:ext>
            </a:extLst>
          </p:cNvPr>
          <p:cNvSpPr txBox="1"/>
          <p:nvPr/>
        </p:nvSpPr>
        <p:spPr>
          <a:xfrm>
            <a:off x="3560975" y="3277468"/>
            <a:ext cx="7121950" cy="307777"/>
          </a:xfrm>
          <a:prstGeom prst="rect">
            <a:avLst/>
          </a:prstGeom>
          <a:noFill/>
        </p:spPr>
        <p:txBody>
          <a:bodyPr wrap="square">
            <a:spAutoFit/>
          </a:bodyPr>
          <a:lstStyle/>
          <a:p>
            <a:r>
              <a:rPr lang="en-US" dirty="0"/>
              <a:t> </a:t>
            </a:r>
          </a:p>
        </p:txBody>
      </p:sp>
      <p:pic>
        <p:nvPicPr>
          <p:cNvPr id="1032" name="Picture 8">
            <a:extLst>
              <a:ext uri="{FF2B5EF4-FFF2-40B4-BE49-F238E27FC236}">
                <a16:creationId xmlns:a16="http://schemas.microsoft.com/office/drawing/2014/main" id="{95D5328D-B78B-BEE5-6F34-44DB37546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404" y="5086350"/>
            <a:ext cx="173355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14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18B48E6-F31D-CF3F-6A2F-D496EE16F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50" y="3524708"/>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2654AB-A9E9-748F-EED2-7FDA0E46A1A7}"/>
              </a:ext>
            </a:extLst>
          </p:cNvPr>
          <p:cNvSpPr>
            <a:spLocks noGrp="1"/>
          </p:cNvSpPr>
          <p:nvPr>
            <p:ph type="title"/>
          </p:nvPr>
        </p:nvSpPr>
        <p:spPr>
          <a:xfrm>
            <a:off x="3450245" y="2296833"/>
            <a:ext cx="6523314" cy="1227875"/>
          </a:xfrm>
        </p:spPr>
        <p:txBody>
          <a:bodyPr/>
          <a:lstStyle/>
          <a:p>
            <a:r>
              <a:rPr lang="en-US" sz="1200" dirty="0"/>
              <a:t>Simulating the internal composition of exoplanets provides valuable insights in to the structure and formation of rocky planets. In this project, we utilize the </a:t>
            </a:r>
            <a:r>
              <a:rPr lang="en-US" sz="1200" dirty="0" err="1"/>
              <a:t>ExoPlex</a:t>
            </a:r>
            <a:r>
              <a:rPr lang="en-US" sz="1200" dirty="0"/>
              <a:t> software to model the interior structure of GJ-1132b, a known terrestrial exoplanet. By comparing its simulated composition to that of Earth, we assess differences in core, mantle, and crustal properties. Additionally, we place GJ-1132b’s structure and composition in context by analyzing its predicted mineral properties alongside its orbital parameters, offering a comprehensive perspective on its internal composition.</a:t>
            </a:r>
          </a:p>
        </p:txBody>
      </p:sp>
      <p:sp>
        <p:nvSpPr>
          <p:cNvPr id="4" name="Title 3">
            <a:extLst>
              <a:ext uri="{FF2B5EF4-FFF2-40B4-BE49-F238E27FC236}">
                <a16:creationId xmlns:a16="http://schemas.microsoft.com/office/drawing/2014/main" id="{94B7F41C-7F49-EFB5-2D5C-1DA1890F8FC4}"/>
              </a:ext>
            </a:extLst>
          </p:cNvPr>
          <p:cNvSpPr>
            <a:spLocks noGrp="1"/>
          </p:cNvSpPr>
          <p:nvPr>
            <p:ph type="title" idx="2"/>
          </p:nvPr>
        </p:nvSpPr>
        <p:spPr>
          <a:xfrm>
            <a:off x="2412484" y="408639"/>
            <a:ext cx="8211523" cy="1644000"/>
          </a:xfrm>
        </p:spPr>
        <p:txBody>
          <a:bodyPr/>
          <a:lstStyle/>
          <a:p>
            <a:r>
              <a:rPr lang="en-US" dirty="0">
                <a:latin typeface="Cascadia Mono SemiBold" panose="020B0609020000020004" pitchFamily="49" charset="0"/>
                <a:ea typeface="Cascadia Mono SemiBold" panose="020B0609020000020004" pitchFamily="49" charset="0"/>
                <a:cs typeface="Cascadia Mono SemiBold" panose="020B0609020000020004" pitchFamily="49" charset="0"/>
              </a:rPr>
              <a:t>Abstract</a:t>
            </a:r>
          </a:p>
        </p:txBody>
      </p:sp>
      <p:pic>
        <p:nvPicPr>
          <p:cNvPr id="2050" name="Picture 2">
            <a:extLst>
              <a:ext uri="{FF2B5EF4-FFF2-40B4-BE49-F238E27FC236}">
                <a16:creationId xmlns:a16="http://schemas.microsoft.com/office/drawing/2014/main" id="{F43CF94D-E9F5-0BB3-C1C3-A038337F5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16" y="4962525"/>
            <a:ext cx="4057650"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496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CDB8-624F-7002-A12A-0D52AA01A095}"/>
              </a:ext>
            </a:extLst>
          </p:cNvPr>
          <p:cNvSpPr>
            <a:spLocks noGrp="1"/>
          </p:cNvSpPr>
          <p:nvPr>
            <p:ph type="title"/>
          </p:nvPr>
        </p:nvSpPr>
        <p:spPr>
          <a:xfrm>
            <a:off x="3369899" y="2561198"/>
            <a:ext cx="6136000" cy="784400"/>
          </a:xfrm>
        </p:spPr>
        <p:txBody>
          <a:bodyPr/>
          <a:lstStyle/>
          <a:p>
            <a:r>
              <a:rPr lang="en-US" dirty="0"/>
              <a:t>Why are we doing this</a:t>
            </a:r>
          </a:p>
        </p:txBody>
      </p:sp>
      <p:sp>
        <p:nvSpPr>
          <p:cNvPr id="3" name="Subtitle 2">
            <a:extLst>
              <a:ext uri="{FF2B5EF4-FFF2-40B4-BE49-F238E27FC236}">
                <a16:creationId xmlns:a16="http://schemas.microsoft.com/office/drawing/2014/main" id="{4E220F1E-4047-D7D5-6256-BBEF35202325}"/>
              </a:ext>
            </a:extLst>
          </p:cNvPr>
          <p:cNvSpPr>
            <a:spLocks noGrp="1"/>
          </p:cNvSpPr>
          <p:nvPr>
            <p:ph type="subTitle" idx="1"/>
          </p:nvPr>
        </p:nvSpPr>
        <p:spPr>
          <a:xfrm>
            <a:off x="3369899" y="3684475"/>
            <a:ext cx="6136000" cy="483600"/>
          </a:xfrm>
        </p:spPr>
        <p:txBody>
          <a:bodyPr/>
          <a:lstStyle/>
          <a:p>
            <a:r>
              <a:rPr lang="en-US" dirty="0"/>
              <a:t>We are eager to learn new ways to learn about exo-planets and their interiors, therefor leading to an increase in “Earth-Like” Planets, here we focus on mineral composition and orbital </a:t>
            </a:r>
            <a:r>
              <a:rPr lang="en-US" dirty="0" err="1"/>
              <a:t>paramters</a:t>
            </a:r>
            <a:endParaRPr lang="en-US" dirty="0"/>
          </a:p>
        </p:txBody>
      </p:sp>
      <p:sp>
        <p:nvSpPr>
          <p:cNvPr id="4" name="Title 3">
            <a:extLst>
              <a:ext uri="{FF2B5EF4-FFF2-40B4-BE49-F238E27FC236}">
                <a16:creationId xmlns:a16="http://schemas.microsoft.com/office/drawing/2014/main" id="{8C3093B9-13AA-FBA0-82ED-CDC159A04127}"/>
              </a:ext>
            </a:extLst>
          </p:cNvPr>
          <p:cNvSpPr>
            <a:spLocks noGrp="1"/>
          </p:cNvSpPr>
          <p:nvPr>
            <p:ph type="title" idx="2"/>
          </p:nvPr>
        </p:nvSpPr>
        <p:spPr>
          <a:xfrm>
            <a:off x="2546995" y="738578"/>
            <a:ext cx="7781809" cy="1644000"/>
          </a:xfrm>
        </p:spPr>
        <p:txBody>
          <a:bodyPr/>
          <a:lstStyle/>
          <a:p>
            <a:r>
              <a:rPr lang="en-US" dirty="0"/>
              <a:t>Motivation</a:t>
            </a:r>
          </a:p>
        </p:txBody>
      </p:sp>
    </p:spTree>
    <p:extLst>
      <p:ext uri="{BB962C8B-B14F-4D97-AF65-F5344CB8AC3E}">
        <p14:creationId xmlns:p14="http://schemas.microsoft.com/office/powerpoint/2010/main" val="382843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F9A3-9535-2148-2183-303D877025C6}"/>
              </a:ext>
            </a:extLst>
          </p:cNvPr>
          <p:cNvSpPr>
            <a:spLocks noGrp="1"/>
          </p:cNvSpPr>
          <p:nvPr>
            <p:ph type="title"/>
          </p:nvPr>
        </p:nvSpPr>
        <p:spPr/>
        <p:txBody>
          <a:bodyPr/>
          <a:lstStyle/>
          <a:p>
            <a:r>
              <a:rPr lang="en-US" dirty="0">
                <a:solidFill>
                  <a:schemeClr val="bg2"/>
                </a:solidFill>
              </a:rPr>
              <a:t>Methodology</a:t>
            </a:r>
          </a:p>
        </p:txBody>
      </p:sp>
      <p:sp>
        <p:nvSpPr>
          <p:cNvPr id="3" name="Subtitle 2">
            <a:extLst>
              <a:ext uri="{FF2B5EF4-FFF2-40B4-BE49-F238E27FC236}">
                <a16:creationId xmlns:a16="http://schemas.microsoft.com/office/drawing/2014/main" id="{D7909CF1-0D07-711B-7B1F-4F1EFACE7019}"/>
              </a:ext>
            </a:extLst>
          </p:cNvPr>
          <p:cNvSpPr>
            <a:spLocks noGrp="1"/>
          </p:cNvSpPr>
          <p:nvPr>
            <p:ph type="subTitle" idx="1"/>
          </p:nvPr>
        </p:nvSpPr>
        <p:spPr>
          <a:xfrm>
            <a:off x="1942638" y="2341283"/>
            <a:ext cx="2950400" cy="552000"/>
          </a:xfrm>
        </p:spPr>
        <p:txBody>
          <a:bodyPr/>
          <a:lstStyle/>
          <a:p>
            <a:r>
              <a:rPr lang="en-US" i="1" dirty="0"/>
              <a:t>Warm up</a:t>
            </a:r>
          </a:p>
        </p:txBody>
      </p:sp>
      <p:sp>
        <p:nvSpPr>
          <p:cNvPr id="4" name="Subtitle 3">
            <a:extLst>
              <a:ext uri="{FF2B5EF4-FFF2-40B4-BE49-F238E27FC236}">
                <a16:creationId xmlns:a16="http://schemas.microsoft.com/office/drawing/2014/main" id="{DE56E365-0A54-1B59-46AF-151920AFC9B6}"/>
              </a:ext>
            </a:extLst>
          </p:cNvPr>
          <p:cNvSpPr>
            <a:spLocks noGrp="1"/>
          </p:cNvSpPr>
          <p:nvPr>
            <p:ph type="subTitle" idx="2"/>
          </p:nvPr>
        </p:nvSpPr>
        <p:spPr>
          <a:xfrm>
            <a:off x="1942638" y="2985875"/>
            <a:ext cx="2950400" cy="1623832"/>
          </a:xfrm>
        </p:spPr>
        <p:txBody>
          <a:bodyPr/>
          <a:lstStyle/>
          <a:p>
            <a:r>
              <a:rPr lang="en-US" dirty="0"/>
              <a:t>To make sure we were knowledgeable enough about Exo-Plex some warm ups were given</a:t>
            </a:r>
          </a:p>
        </p:txBody>
      </p:sp>
      <p:sp>
        <p:nvSpPr>
          <p:cNvPr id="5" name="Subtitle 4">
            <a:extLst>
              <a:ext uri="{FF2B5EF4-FFF2-40B4-BE49-F238E27FC236}">
                <a16:creationId xmlns:a16="http://schemas.microsoft.com/office/drawing/2014/main" id="{6DD04B2C-4BFA-300A-2AF4-7F76424066BB}"/>
              </a:ext>
            </a:extLst>
          </p:cNvPr>
          <p:cNvSpPr>
            <a:spLocks noGrp="1"/>
          </p:cNvSpPr>
          <p:nvPr>
            <p:ph type="subTitle" idx="3"/>
          </p:nvPr>
        </p:nvSpPr>
        <p:spPr>
          <a:xfrm>
            <a:off x="7195300" y="2433875"/>
            <a:ext cx="2950400" cy="552000"/>
          </a:xfrm>
        </p:spPr>
        <p:txBody>
          <a:bodyPr/>
          <a:lstStyle/>
          <a:p>
            <a:r>
              <a:rPr lang="en-US" dirty="0"/>
              <a:t>Results</a:t>
            </a:r>
          </a:p>
        </p:txBody>
      </p:sp>
      <p:sp>
        <p:nvSpPr>
          <p:cNvPr id="6" name="Subtitle 5">
            <a:extLst>
              <a:ext uri="{FF2B5EF4-FFF2-40B4-BE49-F238E27FC236}">
                <a16:creationId xmlns:a16="http://schemas.microsoft.com/office/drawing/2014/main" id="{D45F401B-83A4-78A9-EA5D-BFE10427C825}"/>
              </a:ext>
            </a:extLst>
          </p:cNvPr>
          <p:cNvSpPr>
            <a:spLocks noGrp="1"/>
          </p:cNvSpPr>
          <p:nvPr>
            <p:ph type="subTitle" idx="4"/>
          </p:nvPr>
        </p:nvSpPr>
        <p:spPr>
          <a:xfrm>
            <a:off x="7195300" y="2985875"/>
            <a:ext cx="2950400" cy="1204800"/>
          </a:xfrm>
        </p:spPr>
        <p:txBody>
          <a:bodyPr/>
          <a:lstStyle/>
          <a:p>
            <a:r>
              <a:rPr lang="en-US" dirty="0"/>
              <a:t>We calculated Earth’s radius as roughly 0.999 Earth radii, given as its still a work in progress we took it</a:t>
            </a:r>
          </a:p>
        </p:txBody>
      </p:sp>
    </p:spTree>
    <p:extLst>
      <p:ext uri="{BB962C8B-B14F-4D97-AF65-F5344CB8AC3E}">
        <p14:creationId xmlns:p14="http://schemas.microsoft.com/office/powerpoint/2010/main" val="136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1B67F-D286-1727-F104-67AFB6442778}"/>
              </a:ext>
            </a:extLst>
          </p:cNvPr>
          <p:cNvSpPr>
            <a:spLocks noGrp="1"/>
          </p:cNvSpPr>
          <p:nvPr>
            <p:ph type="title"/>
          </p:nvPr>
        </p:nvSpPr>
        <p:spPr>
          <a:xfrm>
            <a:off x="4618257" y="1762813"/>
            <a:ext cx="2955486" cy="772080"/>
          </a:xfrm>
        </p:spPr>
        <p:txBody>
          <a:bodyPr/>
          <a:lstStyle/>
          <a:p>
            <a:r>
              <a:rPr lang="en-US" i="1" dirty="0"/>
              <a:t>Actual Project</a:t>
            </a:r>
          </a:p>
        </p:txBody>
      </p:sp>
      <p:sp>
        <p:nvSpPr>
          <p:cNvPr id="3" name="Subtitle 2">
            <a:extLst>
              <a:ext uri="{FF2B5EF4-FFF2-40B4-BE49-F238E27FC236}">
                <a16:creationId xmlns:a16="http://schemas.microsoft.com/office/drawing/2014/main" id="{181478A7-11A5-CAA9-E27A-BA3652C7EBC9}"/>
              </a:ext>
            </a:extLst>
          </p:cNvPr>
          <p:cNvSpPr>
            <a:spLocks noGrp="1"/>
          </p:cNvSpPr>
          <p:nvPr>
            <p:ph type="subTitle" idx="1"/>
          </p:nvPr>
        </p:nvSpPr>
        <p:spPr>
          <a:xfrm>
            <a:off x="2768242" y="2945400"/>
            <a:ext cx="6136000" cy="483600"/>
          </a:xfrm>
        </p:spPr>
        <p:txBody>
          <a:bodyPr/>
          <a:lstStyle/>
          <a:p>
            <a:r>
              <a:rPr lang="en-US" dirty="0"/>
              <a:t>The planet we chose was GJ 1132b, using Exo-Plex we define our variables and use the defined code to get some results, then comparing them to Earth</a:t>
            </a:r>
          </a:p>
        </p:txBody>
      </p:sp>
      <p:sp>
        <p:nvSpPr>
          <p:cNvPr id="4" name="Title 3">
            <a:extLst>
              <a:ext uri="{FF2B5EF4-FFF2-40B4-BE49-F238E27FC236}">
                <a16:creationId xmlns:a16="http://schemas.microsoft.com/office/drawing/2014/main" id="{1FEBB30F-D0CC-CA0A-95D6-5CC1670CBDB6}"/>
              </a:ext>
            </a:extLst>
          </p:cNvPr>
          <p:cNvSpPr>
            <a:spLocks noGrp="1"/>
          </p:cNvSpPr>
          <p:nvPr>
            <p:ph type="title" idx="2"/>
          </p:nvPr>
        </p:nvSpPr>
        <p:spPr>
          <a:xfrm>
            <a:off x="4394158" y="315464"/>
            <a:ext cx="3403684" cy="1147666"/>
          </a:xfrm>
        </p:spPr>
        <p:txBody>
          <a:bodyPr/>
          <a:lstStyle/>
          <a:p>
            <a:r>
              <a:rPr lang="en-US" sz="4400" dirty="0"/>
              <a:t>Methodology</a:t>
            </a:r>
          </a:p>
        </p:txBody>
      </p:sp>
      <p:sp>
        <p:nvSpPr>
          <p:cNvPr id="5" name="TextBox 4">
            <a:extLst>
              <a:ext uri="{FF2B5EF4-FFF2-40B4-BE49-F238E27FC236}">
                <a16:creationId xmlns:a16="http://schemas.microsoft.com/office/drawing/2014/main" id="{F4BD6A87-B021-19AF-CCAE-5A14086A09BF}"/>
              </a:ext>
            </a:extLst>
          </p:cNvPr>
          <p:cNvSpPr txBox="1"/>
          <p:nvPr/>
        </p:nvSpPr>
        <p:spPr>
          <a:xfrm>
            <a:off x="226243" y="914075"/>
            <a:ext cx="3223967" cy="2031325"/>
          </a:xfrm>
          <a:prstGeom prst="rect">
            <a:avLst/>
          </a:prstGeom>
          <a:noFill/>
        </p:spPr>
        <p:txBody>
          <a:bodyPr wrap="square" rtlCol="0">
            <a:spAutoFit/>
          </a:bodyPr>
          <a:lstStyle/>
          <a:p>
            <a:pPr marL="342900" indent="-342900">
              <a:buClr>
                <a:schemeClr val="accent4"/>
              </a:buClr>
              <a:buFont typeface="Arial" panose="020B0604020202020204" pitchFamily="34" charset="0"/>
              <a:buChar char="•"/>
            </a:pPr>
            <a:r>
              <a:rPr lang="en-US" dirty="0">
                <a:solidFill>
                  <a:schemeClr val="bg2"/>
                </a:solidFill>
              </a:rPr>
              <a:t>Use Exo-Plex to calculate a planet’s density and structure</a:t>
            </a:r>
          </a:p>
          <a:p>
            <a:pPr>
              <a:buClr>
                <a:schemeClr val="accent4"/>
              </a:buClr>
            </a:pPr>
            <a:endParaRPr lang="en-US" dirty="0">
              <a:solidFill>
                <a:schemeClr val="bg2"/>
              </a:solidFill>
            </a:endParaRPr>
          </a:p>
          <a:p>
            <a:pPr marL="342900" indent="-342900">
              <a:buClr>
                <a:schemeClr val="accent4"/>
              </a:buClr>
              <a:buFont typeface="Arial" panose="020B0604020202020204" pitchFamily="34" charset="0"/>
              <a:buChar char="•"/>
            </a:pPr>
            <a:r>
              <a:rPr lang="en-US" dirty="0">
                <a:solidFill>
                  <a:schemeClr val="bg2"/>
                </a:solidFill>
              </a:rPr>
              <a:t>Calculate planet structures from mass-proportions</a:t>
            </a:r>
          </a:p>
          <a:p>
            <a:pPr>
              <a:buClr>
                <a:schemeClr val="accent4"/>
              </a:buClr>
            </a:pPr>
            <a:endParaRPr lang="en-US" dirty="0">
              <a:solidFill>
                <a:schemeClr val="bg2"/>
              </a:solidFill>
            </a:endParaRPr>
          </a:p>
          <a:p>
            <a:pPr marL="342900" indent="-342900">
              <a:buClr>
                <a:schemeClr val="accent4"/>
              </a:buClr>
              <a:buFont typeface="Arial" panose="020B0604020202020204" pitchFamily="34" charset="0"/>
              <a:buChar char="•"/>
            </a:pPr>
            <a:r>
              <a:rPr lang="en-US" dirty="0">
                <a:solidFill>
                  <a:schemeClr val="bg2"/>
                </a:solidFill>
              </a:rPr>
              <a:t>Place structure and composition in context of mineral and orbital parameters</a:t>
            </a:r>
            <a:endParaRPr lang="en-US" dirty="0">
              <a:solidFill>
                <a:schemeClr val="tx1">
                  <a:lumMod val="60000"/>
                  <a:lumOff val="40000"/>
                </a:schemeClr>
              </a:solidFill>
            </a:endParaRPr>
          </a:p>
        </p:txBody>
      </p:sp>
      <p:sp>
        <p:nvSpPr>
          <p:cNvPr id="6" name="TextBox 5">
            <a:extLst>
              <a:ext uri="{FF2B5EF4-FFF2-40B4-BE49-F238E27FC236}">
                <a16:creationId xmlns:a16="http://schemas.microsoft.com/office/drawing/2014/main" id="{AC9105AE-5531-9FE1-4C38-592B9498B997}"/>
              </a:ext>
            </a:extLst>
          </p:cNvPr>
          <p:cNvSpPr txBox="1"/>
          <p:nvPr/>
        </p:nvSpPr>
        <p:spPr>
          <a:xfrm>
            <a:off x="8521831" y="1463130"/>
            <a:ext cx="3638745" cy="3108543"/>
          </a:xfrm>
          <a:prstGeom prst="rect">
            <a:avLst/>
          </a:prstGeom>
          <a:noFill/>
        </p:spPr>
        <p:txBody>
          <a:bodyPr wrap="square" rtlCol="0">
            <a:spAutoFit/>
          </a:bodyPr>
          <a:lstStyle/>
          <a:p>
            <a:r>
              <a:rPr lang="en-US" sz="2800" b="1" i="1"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Assumptions</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Mg/H=Fe/H</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Si/H=Fe/H</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Fe/Mg=0.9</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Si/Mg=0.9</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Ca/Mg=0.07</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Al/Mg=0.09</a:t>
            </a:r>
          </a:p>
          <a:p>
            <a:r>
              <a:rPr lang="en-US" sz="2800" b="1" i="1"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Planetary values</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Mass=1.66 </a:t>
            </a:r>
            <a:r>
              <a:rPr lang="en-US" dirty="0" err="1">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M_earth</a:t>
            </a:r>
            <a:endPar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Radius=1.15 </a:t>
            </a:r>
            <a:r>
              <a:rPr lang="en-US" dirty="0" err="1">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R_earth</a:t>
            </a:r>
            <a:endPar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A = 0.0153 AU</a:t>
            </a:r>
          </a:p>
          <a:p>
            <a:r>
              <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L = 0.00436 </a:t>
            </a:r>
            <a:r>
              <a:rPr lang="en-US" dirty="0" err="1">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rPr>
              <a:t>L_sun</a:t>
            </a:r>
            <a:endParaRPr lang="en-US" dirty="0">
              <a:solidFill>
                <a:schemeClr val="bg1"/>
              </a:solidFill>
              <a:latin typeface="Cascadia Mono SemiBold" panose="020B0609020000020004" pitchFamily="49" charset="0"/>
              <a:ea typeface="Cascadia Mono SemiBold" panose="020B0609020000020004" pitchFamily="49" charset="0"/>
              <a:cs typeface="Cascadia Mono SemiBold" panose="020B0609020000020004" pitchFamily="49" charset="0"/>
            </a:endParaRPr>
          </a:p>
        </p:txBody>
      </p:sp>
      <p:pic>
        <p:nvPicPr>
          <p:cNvPr id="7" name="Picture 6">
            <a:extLst>
              <a:ext uri="{FF2B5EF4-FFF2-40B4-BE49-F238E27FC236}">
                <a16:creationId xmlns:a16="http://schemas.microsoft.com/office/drawing/2014/main" id="{0509542E-E3A6-94B6-249E-D2D866614FB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88" b="97733" l="9886" r="89992">
                        <a14:foregroundMark x1="43423" y1="25429" x2="46609" y2="31219"/>
                        <a14:foregroundMark x1="49183" y1="26654" x2="40196" y2="25674"/>
                        <a14:foregroundMark x1="39257" y1="71232" x2="36356" y2="94332"/>
                        <a14:foregroundMark x1="55637" y1="70741" x2="60743" y2="94332"/>
                        <a14:foregroundMark x1="47263" y1="22304" x2="46324" y2="38450"/>
                        <a14:foregroundMark x1="38930" y1="94822" x2="35376" y2="97733"/>
                        <a14:foregroundMark x1="62377" y1="95558" x2="62377" y2="95558"/>
                        <a14:foregroundMark x1="40196" y1="68566" x2="39869" y2="72917"/>
                        <a14:foregroundMark x1="35049" y1="60600" x2="35049" y2="60600"/>
                        <a14:foregroundMark x1="53676" y1="27359" x2="54657" y2="30729"/>
                        <a14:foregroundMark x1="63971" y1="64951" x2="63971" y2="64951"/>
                        <a14:foregroundMark x1="62051" y1="95803" x2="62051" y2="95803"/>
                        <a14:foregroundMark x1="60743" y1="96048" x2="60743" y2="96048"/>
                      </a14:backgroundRemoval>
                    </a14:imgEffect>
                  </a14:imgLayer>
                </a14:imgProps>
              </a:ext>
            </a:extLst>
          </a:blip>
          <a:stretch>
            <a:fillRect/>
          </a:stretch>
        </p:blipFill>
        <p:spPr>
          <a:xfrm rot="20335436">
            <a:off x="744165" y="3248704"/>
            <a:ext cx="2243280" cy="2991040"/>
          </a:xfrm>
          <a:prstGeom prst="rect">
            <a:avLst/>
          </a:prstGeom>
        </p:spPr>
      </p:pic>
    </p:spTree>
    <p:extLst>
      <p:ext uri="{BB962C8B-B14F-4D97-AF65-F5344CB8AC3E}">
        <p14:creationId xmlns:p14="http://schemas.microsoft.com/office/powerpoint/2010/main" val="405197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BB92-ADC3-ACBC-4817-D7D857A242A6}"/>
              </a:ext>
            </a:extLst>
          </p:cNvPr>
          <p:cNvSpPr>
            <a:spLocks noGrp="1"/>
          </p:cNvSpPr>
          <p:nvPr>
            <p:ph type="title"/>
          </p:nvPr>
        </p:nvSpPr>
        <p:spPr>
          <a:xfrm>
            <a:off x="957707" y="612742"/>
            <a:ext cx="3312635" cy="1099155"/>
          </a:xfrm>
        </p:spPr>
        <p:txBody>
          <a:bodyPr/>
          <a:lstStyle/>
          <a:p>
            <a:pPr algn="ctr"/>
            <a:r>
              <a:rPr lang="en-US" sz="6000" dirty="0">
                <a:solidFill>
                  <a:schemeClr val="bg2"/>
                </a:solidFill>
              </a:rPr>
              <a:t>Results</a:t>
            </a:r>
          </a:p>
        </p:txBody>
      </p:sp>
      <p:sp>
        <p:nvSpPr>
          <p:cNvPr id="3" name="Subtitle 2">
            <a:extLst>
              <a:ext uri="{FF2B5EF4-FFF2-40B4-BE49-F238E27FC236}">
                <a16:creationId xmlns:a16="http://schemas.microsoft.com/office/drawing/2014/main" id="{94AE3920-4978-D1F1-AD70-D51AD3D83684}"/>
              </a:ext>
            </a:extLst>
          </p:cNvPr>
          <p:cNvSpPr>
            <a:spLocks noGrp="1"/>
          </p:cNvSpPr>
          <p:nvPr>
            <p:ph type="subTitle" idx="1"/>
          </p:nvPr>
        </p:nvSpPr>
        <p:spPr>
          <a:xfrm>
            <a:off x="1289285" y="2072938"/>
            <a:ext cx="7241973" cy="2433074"/>
          </a:xfrm>
        </p:spPr>
        <p:txBody>
          <a:bodyPr/>
          <a:lstStyle/>
          <a:p>
            <a:pPr>
              <a:buFont typeface="Arial" panose="020B0604020202020204" pitchFamily="34" charset="0"/>
              <a:buChar char="•"/>
            </a:pPr>
            <a:r>
              <a:rPr lang="en-US" dirty="0"/>
              <a:t>The Code finds a Bulk-density for GJ 1132b of roughly 6.25 g/cm^3 (Earths is 5.514g/cm^3)</a:t>
            </a:r>
          </a:p>
          <a:p>
            <a:pPr>
              <a:buFont typeface="Arial" panose="020B0604020202020204" pitchFamily="34" charset="0"/>
              <a:buChar char="•"/>
            </a:pPr>
            <a:r>
              <a:rPr lang="en-US" dirty="0"/>
              <a:t>The Model shows a near solar Fe/Mg ratio with most iron residing in the core</a:t>
            </a:r>
          </a:p>
          <a:p>
            <a:pPr>
              <a:buFont typeface="Arial" panose="020B0604020202020204" pitchFamily="34" charset="0"/>
              <a:buChar char="•"/>
            </a:pPr>
            <a:r>
              <a:rPr lang="en-US" dirty="0"/>
              <a:t>Orbital: GJ 1132b is highly irradiated assuming little to no atmosphere</a:t>
            </a:r>
          </a:p>
          <a:p>
            <a:pPr>
              <a:buFont typeface="Arial" panose="020B0604020202020204" pitchFamily="34" charset="0"/>
              <a:buChar char="•"/>
            </a:pPr>
            <a:r>
              <a:rPr lang="en-US" dirty="0"/>
              <a:t>Mineral: The planets mantle is different from Earths with a much richer supply of Mg and Si </a:t>
            </a:r>
          </a:p>
        </p:txBody>
      </p:sp>
      <p:pic>
        <p:nvPicPr>
          <p:cNvPr id="3074" name="Picture 2">
            <a:extLst>
              <a:ext uri="{FF2B5EF4-FFF2-40B4-BE49-F238E27FC236}">
                <a16:creationId xmlns:a16="http://schemas.microsoft.com/office/drawing/2014/main" id="{B85AB274-0362-7FA2-C460-4EEFEAEC9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4736" y="794674"/>
            <a:ext cx="904875"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3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848C9-601B-E52D-4AD7-61E2A48DB7A0}"/>
              </a:ext>
            </a:extLst>
          </p:cNvPr>
          <p:cNvSpPr>
            <a:spLocks noGrp="1"/>
          </p:cNvSpPr>
          <p:nvPr>
            <p:ph type="body" idx="1"/>
          </p:nvPr>
        </p:nvSpPr>
        <p:spPr>
          <a:xfrm>
            <a:off x="2614809" y="1917374"/>
            <a:ext cx="6962382" cy="2552699"/>
          </a:xfrm>
        </p:spPr>
        <p:txBody>
          <a:bodyPr/>
          <a:lstStyle/>
          <a:p>
            <a:pPr marL="203195" indent="0">
              <a:buNone/>
            </a:pPr>
            <a:r>
              <a:rPr lang="en-US" dirty="0"/>
              <a:t>Exo-Plex reveals GJ 1132b is a dense, rocky exoplanet with a substantial core, a concentration linked highly to its star, and an irradiated surface. Its composition various drastically from that of Earth. </a:t>
            </a:r>
          </a:p>
          <a:p>
            <a:pPr marL="203195" indent="0">
              <a:buNone/>
            </a:pPr>
            <a:endParaRPr lang="en-US" dirty="0"/>
          </a:p>
          <a:p>
            <a:pPr marL="203195" indent="0">
              <a:buNone/>
            </a:pPr>
            <a:r>
              <a:rPr lang="en-US" dirty="0"/>
              <a:t>This project demonstrated the effective use of Exo-Plex, and how much can be learned from exoplanets simply by studying their stars. This helps us as we leave this class onto future educational endeavors and our curiosity for the unknown grows larger</a:t>
            </a:r>
          </a:p>
        </p:txBody>
      </p:sp>
      <p:sp>
        <p:nvSpPr>
          <p:cNvPr id="3" name="Title 2">
            <a:extLst>
              <a:ext uri="{FF2B5EF4-FFF2-40B4-BE49-F238E27FC236}">
                <a16:creationId xmlns:a16="http://schemas.microsoft.com/office/drawing/2014/main" id="{A922B12E-9F95-DF16-9F8C-083139918079}"/>
              </a:ext>
            </a:extLst>
          </p:cNvPr>
          <p:cNvSpPr>
            <a:spLocks noGrp="1"/>
          </p:cNvSpPr>
          <p:nvPr>
            <p:ph type="title"/>
          </p:nvPr>
        </p:nvSpPr>
        <p:spPr>
          <a:xfrm>
            <a:off x="3943988" y="245097"/>
            <a:ext cx="4304024" cy="1196274"/>
          </a:xfrm>
        </p:spPr>
        <p:txBody>
          <a:bodyPr/>
          <a:lstStyle/>
          <a:p>
            <a:pPr algn="ctr"/>
            <a:r>
              <a:rPr lang="en-US" sz="6600" dirty="0">
                <a:solidFill>
                  <a:schemeClr val="bg2"/>
                </a:solidFill>
              </a:rPr>
              <a:t>Conclusion</a:t>
            </a:r>
          </a:p>
        </p:txBody>
      </p:sp>
      <p:pic>
        <p:nvPicPr>
          <p:cNvPr id="4098" name="Picture 2">
            <a:extLst>
              <a:ext uri="{FF2B5EF4-FFF2-40B4-BE49-F238E27FC236}">
                <a16:creationId xmlns:a16="http://schemas.microsoft.com/office/drawing/2014/main" id="{E3D381A5-33A5-9D6E-550E-6DB095C37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05300"/>
            <a:ext cx="1914525"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234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1A177-6572-E8C9-4AD3-836CE1FCDC24}"/>
              </a:ext>
            </a:extLst>
          </p:cNvPr>
          <p:cNvSpPr>
            <a:spLocks noGrp="1"/>
          </p:cNvSpPr>
          <p:nvPr>
            <p:ph type="title"/>
          </p:nvPr>
        </p:nvSpPr>
        <p:spPr>
          <a:xfrm>
            <a:off x="5612974" y="398488"/>
            <a:ext cx="1098910" cy="1306834"/>
          </a:xfrm>
        </p:spPr>
        <p:txBody>
          <a:bodyPr/>
          <a:lstStyle/>
          <a:p>
            <a:r>
              <a:rPr lang="en-US" sz="4800" dirty="0">
                <a:solidFill>
                  <a:schemeClr val="bg2"/>
                </a:solidFill>
              </a:rPr>
              <a:t>Fin</a:t>
            </a:r>
          </a:p>
        </p:txBody>
      </p:sp>
      <p:pic>
        <p:nvPicPr>
          <p:cNvPr id="5122" name="Picture 2" descr="Discover the world's best stargazing spots">
            <a:extLst>
              <a:ext uri="{FF2B5EF4-FFF2-40B4-BE49-F238E27FC236}">
                <a16:creationId xmlns:a16="http://schemas.microsoft.com/office/drawing/2014/main" id="{20FEFBC3-98CF-95C5-6E13-AB7CB0323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136036"/>
            <a:ext cx="2582945" cy="17219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48F514-A7D0-697B-77BA-36220CF46AD2}"/>
              </a:ext>
            </a:extLst>
          </p:cNvPr>
          <p:cNvPicPr>
            <a:picLocks noChangeAspect="1"/>
          </p:cNvPicPr>
          <p:nvPr/>
        </p:nvPicPr>
        <p:blipFill>
          <a:blip r:embed="rId3"/>
          <a:stretch>
            <a:fillRect/>
          </a:stretch>
        </p:blipFill>
        <p:spPr>
          <a:xfrm>
            <a:off x="2582944" y="5136036"/>
            <a:ext cx="2953500" cy="1692109"/>
          </a:xfrm>
          <a:prstGeom prst="rect">
            <a:avLst/>
          </a:prstGeom>
        </p:spPr>
      </p:pic>
      <p:pic>
        <p:nvPicPr>
          <p:cNvPr id="5" name="Picture 4">
            <a:extLst>
              <a:ext uri="{FF2B5EF4-FFF2-40B4-BE49-F238E27FC236}">
                <a16:creationId xmlns:a16="http://schemas.microsoft.com/office/drawing/2014/main" id="{D2BCF30E-C6C1-9878-DC8D-9E197142B26B}"/>
              </a:ext>
            </a:extLst>
          </p:cNvPr>
          <p:cNvPicPr>
            <a:picLocks noChangeAspect="1"/>
          </p:cNvPicPr>
          <p:nvPr/>
        </p:nvPicPr>
        <p:blipFill>
          <a:blip r:embed="rId4"/>
          <a:stretch>
            <a:fillRect/>
          </a:stretch>
        </p:blipFill>
        <p:spPr>
          <a:xfrm>
            <a:off x="5525912" y="5136035"/>
            <a:ext cx="2548117" cy="1692109"/>
          </a:xfrm>
          <a:prstGeom prst="rect">
            <a:avLst/>
          </a:prstGeom>
        </p:spPr>
      </p:pic>
      <p:pic>
        <p:nvPicPr>
          <p:cNvPr id="6" name="Picture 5">
            <a:extLst>
              <a:ext uri="{FF2B5EF4-FFF2-40B4-BE49-F238E27FC236}">
                <a16:creationId xmlns:a16="http://schemas.microsoft.com/office/drawing/2014/main" id="{4A8E2CBB-E0AB-EA32-8EA4-DAE1105C3D2F}"/>
              </a:ext>
            </a:extLst>
          </p:cNvPr>
          <p:cNvPicPr>
            <a:picLocks noChangeAspect="1"/>
          </p:cNvPicPr>
          <p:nvPr/>
        </p:nvPicPr>
        <p:blipFill>
          <a:blip r:embed="rId5"/>
          <a:stretch>
            <a:fillRect/>
          </a:stretch>
        </p:blipFill>
        <p:spPr>
          <a:xfrm>
            <a:off x="8074028" y="5136034"/>
            <a:ext cx="2455711" cy="1639188"/>
          </a:xfrm>
          <a:prstGeom prst="rect">
            <a:avLst/>
          </a:prstGeom>
        </p:spPr>
      </p:pic>
      <p:pic>
        <p:nvPicPr>
          <p:cNvPr id="7" name="Picture 6">
            <a:extLst>
              <a:ext uri="{FF2B5EF4-FFF2-40B4-BE49-F238E27FC236}">
                <a16:creationId xmlns:a16="http://schemas.microsoft.com/office/drawing/2014/main" id="{89F952D0-593E-F5C9-6E05-61129AD5C16B}"/>
              </a:ext>
            </a:extLst>
          </p:cNvPr>
          <p:cNvPicPr>
            <a:picLocks noChangeAspect="1"/>
          </p:cNvPicPr>
          <p:nvPr/>
        </p:nvPicPr>
        <p:blipFill>
          <a:blip r:embed="rId6"/>
          <a:stretch>
            <a:fillRect/>
          </a:stretch>
        </p:blipFill>
        <p:spPr>
          <a:xfrm>
            <a:off x="10529740" y="5132945"/>
            <a:ext cx="2537584" cy="1705365"/>
          </a:xfrm>
          <a:prstGeom prst="rect">
            <a:avLst/>
          </a:prstGeom>
        </p:spPr>
      </p:pic>
      <p:pic>
        <p:nvPicPr>
          <p:cNvPr id="5124" name="Picture 4">
            <a:extLst>
              <a:ext uri="{FF2B5EF4-FFF2-40B4-BE49-F238E27FC236}">
                <a16:creationId xmlns:a16="http://schemas.microsoft.com/office/drawing/2014/main" id="{383686E2-F38B-8F99-A25E-A677740169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4" y="3218420"/>
            <a:ext cx="1438275" cy="1914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494FDC-C1CF-643F-7275-14D4BEA2A242}"/>
              </a:ext>
            </a:extLst>
          </p:cNvPr>
          <p:cNvSpPr txBox="1"/>
          <p:nvPr/>
        </p:nvSpPr>
        <p:spPr>
          <a:xfrm>
            <a:off x="4859488" y="2005095"/>
            <a:ext cx="3214540" cy="954107"/>
          </a:xfrm>
          <a:prstGeom prst="rect">
            <a:avLst/>
          </a:prstGeom>
          <a:noFill/>
        </p:spPr>
        <p:txBody>
          <a:bodyPr wrap="square" rtlCol="0">
            <a:spAutoFit/>
          </a:bodyPr>
          <a:lstStyle/>
          <a:p>
            <a:r>
              <a:rPr lang="en-US" sz="2800" b="1" i="1" dirty="0">
                <a:solidFill>
                  <a:schemeClr val="bg1"/>
                </a:solidFill>
              </a:rPr>
              <a:t>Thank you for a great semester!</a:t>
            </a:r>
          </a:p>
        </p:txBody>
      </p:sp>
    </p:spTree>
    <p:extLst>
      <p:ext uri="{BB962C8B-B14F-4D97-AF65-F5344CB8AC3E}">
        <p14:creationId xmlns:p14="http://schemas.microsoft.com/office/powerpoint/2010/main" val="2962368513"/>
      </p:ext>
    </p:extLst>
  </p:cSld>
  <p:clrMapOvr>
    <a:masterClrMapping/>
  </p:clrMapOvr>
</p:sld>
</file>

<file path=ppt/theme/theme1.xml><?xml version="1.0" encoding="utf-8"?>
<a:theme xmlns:a="http://schemas.openxmlformats.org/drawingml/2006/main" name="Realistic Galaxy Consulting Toolkit Infographics by Slidesgo">
  <a:themeElements>
    <a:clrScheme name="Simple Light">
      <a:dk1>
        <a:srgbClr val="6204AF"/>
      </a:dk1>
      <a:lt1>
        <a:srgbClr val="FFFFFF"/>
      </a:lt1>
      <a:dk2>
        <a:srgbClr val="FF309A"/>
      </a:dk2>
      <a:lt2>
        <a:srgbClr val="2C256D"/>
      </a:lt2>
      <a:accent1>
        <a:srgbClr val="E80014"/>
      </a:accent1>
      <a:accent2>
        <a:srgbClr val="6CB8C7"/>
      </a:accent2>
      <a:accent3>
        <a:srgbClr val="1A0C4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Realistic Galaxy Consulting Toolkit Infographics by Slidesgo</Template>
  <TotalTime>70</TotalTime>
  <Words>498</Words>
  <Application>Microsoft Office PowerPoint</Application>
  <PresentationFormat>Widescreen</PresentationFormat>
  <Paragraphs>49</Paragraphs>
  <Slides>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Cascadia Mono SemiBold</vt:lpstr>
      <vt:lpstr>Dosis</vt:lpstr>
      <vt:lpstr>Poppins</vt:lpstr>
      <vt:lpstr>Proxima Nova</vt:lpstr>
      <vt:lpstr>Proxima Nova Semibold</vt:lpstr>
      <vt:lpstr>Realistic Galaxy Consulting Toolkit Infographics by Slidesgo</vt:lpstr>
      <vt:lpstr>Slidesgo Final Pages</vt:lpstr>
      <vt:lpstr>Project 4 Presentation</vt:lpstr>
      <vt:lpstr>Simulating the internal composition of exoplanets provides valuable insights in to the structure and formation of rocky planets. In this project, we utilize the ExoPlex software to model the interior structure of GJ-1132b, a known terrestrial exoplanet. By comparing its simulated composition to that of Earth, we assess differences in core, mantle, and crustal properties. Additionally, we place GJ-1132b’s structure and composition in context by analyzing its predicted mineral properties alongside its orbital parameters, offering a comprehensive perspective on its internal composition.</vt:lpstr>
      <vt:lpstr>Why are we doing this</vt:lpstr>
      <vt:lpstr>Methodology</vt:lpstr>
      <vt:lpstr>Actual Project</vt:lpstr>
      <vt:lpstr>Results</vt:lpstr>
      <vt:lpstr>Conclusion</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O'dorisio, Angelo (odorisat)</dc:creator>
  <cp:lastModifiedBy>Angelo O'Dorisio</cp:lastModifiedBy>
  <cp:revision>1</cp:revision>
  <dcterms:created xsi:type="dcterms:W3CDTF">2025-04-17T14:28:27Z</dcterms:created>
  <dcterms:modified xsi:type="dcterms:W3CDTF">2025-04-17T15:39:16Z</dcterms:modified>
</cp:coreProperties>
</file>